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2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notesSlides/notesSlide11.xml" ContentType="application/vnd.openxmlformats-officedocument.presentationml.notes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s/slide47.xml" ContentType="application/vnd.openxmlformats-officedocument.presentationml.slide+xml"/>
  <Override PartName="/ppt/theme/theme3.xml" ContentType="application/vnd.openxmlformats-officedocument.theme+xml"/>
  <Override PartName="/ppt/notesSlides/notesSlide16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52.xml" ContentType="application/vnd.openxmlformats-officedocument.presentationml.slide+xml"/>
  <Override PartName="/ppt/slides/slide1.xml" ContentType="application/vnd.openxmlformats-officedocument.presentationml.slide+xml"/>
  <Override PartName="/ppt/slides/slide51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4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37.xml" ContentType="application/vnd.openxmlformats-officedocument.presentationml.slide+xml"/>
  <Override PartName="/ppt/slides/slide10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notesSlides/notesSlide18.xml" ContentType="application/vnd.openxmlformats-officedocument.presentationml.notesSlide+xml"/>
  <Default Extension="png" ContentType="image/png"/>
  <Override PartName="/ppt/slides/slide27.xml" ContentType="application/vnd.openxmlformats-officedocument.presentationml.slide+xml"/>
  <Override PartName="/docProps/core.xml" ContentType="application/vnd.openxmlformats-package.core-properties+xml"/>
  <Override PartName="/ppt/slides/slide31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Override PartName="/ppt/slides/slide53.xml" ContentType="application/vnd.openxmlformats-officedocument.presentationml.slide+xml"/>
  <Override PartName="/ppt/slides/slide12.xml" ContentType="application/vnd.openxmlformats-officedocument.presentationml.slide+xml"/>
  <Override PartName="/ppt/slides/slide19.xml" ContentType="application/vnd.openxmlformats-officedocument.presentationml.slide+xml"/>
  <Override PartName="/ppt/slides/slide41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slides/slide35.xml" ContentType="application/vnd.openxmlformats-officedocument.presentationml.slide+xml"/>
  <Override PartName="/ppt/slides/slide42.xml" ContentType="application/vnd.openxmlformats-officedocument.presentationml.slide+xml"/>
  <Override PartName="/ppt/slides/slide45.xml" ContentType="application/vnd.openxmlformats-officedocument.presentationml.slide+xml"/>
  <Override PartName="/ppt/notesSlides/notesSlide2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50.xml" ContentType="application/vnd.openxmlformats-officedocument.presentationml.slide+xml"/>
  <Override PartName="/ppt/notesSlides/notesSlide3.xml" ContentType="application/vnd.openxmlformats-officedocument.presentationml.notesSlide+xml"/>
  <Default Extension="xml" ContentType="application/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4.xml" ContentType="application/vnd.openxmlformats-officedocument.presentationml.slide+xml"/>
  <Override PartName="/ppt/slides/slide40.xml" ContentType="application/vnd.openxmlformats-officedocument.presentationml.slide+xml"/>
  <Override PartName="/ppt/slides/slide34.xml" ContentType="application/vnd.openxmlformats-officedocument.presentationml.slide+xml"/>
  <Override PartName="/ppt/slides/slide44.xml" ContentType="application/vnd.openxmlformats-officedocument.presentationml.slide+xml"/>
  <Override PartName="/ppt/notesSlides/notesSlide12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49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48.xml" ContentType="application/vnd.openxmlformats-officedocument.presentationml.slid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notesMasterIdLst>
    <p:notesMasterId r:id="rId55"/>
  </p:notesMasterIdLst>
  <p:handoutMasterIdLst>
    <p:handoutMasterId r:id="rId56"/>
  </p:handoutMasterIdLst>
  <p:sldIdLst>
    <p:sldId id="256" r:id="rId2"/>
    <p:sldId id="389" r:id="rId3"/>
    <p:sldId id="387" r:id="rId4"/>
    <p:sldId id="388" r:id="rId5"/>
    <p:sldId id="390" r:id="rId6"/>
    <p:sldId id="391" r:id="rId7"/>
    <p:sldId id="346" r:id="rId8"/>
    <p:sldId id="347" r:id="rId9"/>
    <p:sldId id="349" r:id="rId10"/>
    <p:sldId id="350" r:id="rId11"/>
    <p:sldId id="351" r:id="rId12"/>
    <p:sldId id="353" r:id="rId13"/>
    <p:sldId id="355" r:id="rId14"/>
    <p:sldId id="435" r:id="rId15"/>
    <p:sldId id="453" r:id="rId16"/>
    <p:sldId id="454" r:id="rId17"/>
    <p:sldId id="455" r:id="rId18"/>
    <p:sldId id="456" r:id="rId19"/>
    <p:sldId id="457" r:id="rId20"/>
    <p:sldId id="458" r:id="rId21"/>
    <p:sldId id="459" r:id="rId22"/>
    <p:sldId id="460" r:id="rId23"/>
    <p:sldId id="461" r:id="rId24"/>
    <p:sldId id="462" r:id="rId25"/>
    <p:sldId id="392" r:id="rId26"/>
    <p:sldId id="436" r:id="rId27"/>
    <p:sldId id="406" r:id="rId28"/>
    <p:sldId id="414" r:id="rId29"/>
    <p:sldId id="415" r:id="rId30"/>
    <p:sldId id="416" r:id="rId31"/>
    <p:sldId id="409" r:id="rId32"/>
    <p:sldId id="417" r:id="rId33"/>
    <p:sldId id="418" r:id="rId34"/>
    <p:sldId id="448" r:id="rId35"/>
    <p:sldId id="449" r:id="rId36"/>
    <p:sldId id="420" r:id="rId37"/>
    <p:sldId id="421" r:id="rId38"/>
    <p:sldId id="397" r:id="rId39"/>
    <p:sldId id="450" r:id="rId40"/>
    <p:sldId id="400" r:id="rId41"/>
    <p:sldId id="402" r:id="rId42"/>
    <p:sldId id="403" r:id="rId43"/>
    <p:sldId id="422" r:id="rId44"/>
    <p:sldId id="423" r:id="rId45"/>
    <p:sldId id="424" r:id="rId46"/>
    <p:sldId id="425" r:id="rId47"/>
    <p:sldId id="426" r:id="rId48"/>
    <p:sldId id="451" r:id="rId49"/>
    <p:sldId id="429" r:id="rId50"/>
    <p:sldId id="441" r:id="rId51"/>
    <p:sldId id="438" r:id="rId52"/>
    <p:sldId id="439" r:id="rId53"/>
    <p:sldId id="452" r:id="rId5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FF"/>
    <a:srgbClr val="0080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589" autoAdjust="0"/>
    <p:restoredTop sz="94635" autoAdjust="0"/>
  </p:normalViewPr>
  <p:slideViewPr>
    <p:cSldViewPr>
      <p:cViewPr>
        <p:scale>
          <a:sx n="66" d="100"/>
          <a:sy n="66" d="100"/>
        </p:scale>
        <p:origin x="-600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136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60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60" Type="http://schemas.openxmlformats.org/officeDocument/2006/relationships/theme" Target="theme/theme1.xml"/><Relationship Id="rId39" Type="http://schemas.openxmlformats.org/officeDocument/2006/relationships/slide" Target="slides/slide38.xml"/><Relationship Id="rId7" Type="http://schemas.openxmlformats.org/officeDocument/2006/relationships/slide" Target="slides/slide6.xml"/><Relationship Id="rId43" Type="http://schemas.openxmlformats.org/officeDocument/2006/relationships/slide" Target="slides/slide42.xml"/><Relationship Id="rId25" Type="http://schemas.openxmlformats.org/officeDocument/2006/relationships/slide" Target="slides/slide24.xml"/><Relationship Id="rId10" Type="http://schemas.openxmlformats.org/officeDocument/2006/relationships/slide" Target="slides/slide9.xml"/><Relationship Id="rId50" Type="http://schemas.openxmlformats.org/officeDocument/2006/relationships/slide" Target="slides/slide49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slide" Target="slides/slide44.xml"/><Relationship Id="rId58" Type="http://schemas.openxmlformats.org/officeDocument/2006/relationships/presProps" Target="presProps.xml"/><Relationship Id="rId42" Type="http://schemas.openxmlformats.org/officeDocument/2006/relationships/slide" Target="slides/slide41.xml"/><Relationship Id="rId6" Type="http://schemas.openxmlformats.org/officeDocument/2006/relationships/slide" Target="slides/slide5.xml"/><Relationship Id="rId49" Type="http://schemas.openxmlformats.org/officeDocument/2006/relationships/slide" Target="slides/slide48.xml"/><Relationship Id="rId44" Type="http://schemas.openxmlformats.org/officeDocument/2006/relationships/slide" Target="slides/slide43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" Type="http://schemas.openxmlformats.org/officeDocument/2006/relationships/slide" Target="slides/slide1.xml"/><Relationship Id="rId46" Type="http://schemas.openxmlformats.org/officeDocument/2006/relationships/slide" Target="slides/slide45.xml"/><Relationship Id="rId57" Type="http://schemas.openxmlformats.org/officeDocument/2006/relationships/printerSettings" Target="printerSettings/printerSettings1.bin"/><Relationship Id="rId59" Type="http://schemas.openxmlformats.org/officeDocument/2006/relationships/viewProps" Target="viewProps.xml"/><Relationship Id="rId35" Type="http://schemas.openxmlformats.org/officeDocument/2006/relationships/slide" Target="slides/slide34.xml"/><Relationship Id="rId51" Type="http://schemas.openxmlformats.org/officeDocument/2006/relationships/slide" Target="slides/slide50.xml"/><Relationship Id="rId55" Type="http://schemas.openxmlformats.org/officeDocument/2006/relationships/notesMaster" Target="notesMasters/notesMaster1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40" Type="http://schemas.openxmlformats.org/officeDocument/2006/relationships/slide" Target="slides/slide39.xml"/><Relationship Id="rId36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47" Type="http://schemas.openxmlformats.org/officeDocument/2006/relationships/slide" Target="slides/slide46.xml"/><Relationship Id="rId56" Type="http://schemas.openxmlformats.org/officeDocument/2006/relationships/handoutMaster" Target="handoutMasters/handoutMaster1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2" Type="http://schemas.openxmlformats.org/officeDocument/2006/relationships/slide" Target="slides/slide51.xml"/><Relationship Id="rId54" Type="http://schemas.openxmlformats.org/officeDocument/2006/relationships/slide" Target="slides/slide53.xml"/><Relationship Id="rId12" Type="http://schemas.openxmlformats.org/officeDocument/2006/relationships/slide" Target="slides/slide11.xml"/><Relationship Id="rId3" Type="http://schemas.openxmlformats.org/officeDocument/2006/relationships/slide" Target="slides/slide2.xml"/><Relationship Id="rId23" Type="http://schemas.openxmlformats.org/officeDocument/2006/relationships/slide" Target="slides/slide22.xml"/><Relationship Id="rId61" Type="http://schemas.openxmlformats.org/officeDocument/2006/relationships/tableStyles" Target="tableStyles.xml"/><Relationship Id="rId53" Type="http://schemas.openxmlformats.org/officeDocument/2006/relationships/slide" Target="slides/slide52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slide" Target="slides/slide4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2" Type="http://schemas.openxmlformats.org/officeDocument/2006/relationships/slide" Target="slides/slide21.xml"/><Relationship Id="rId21" Type="http://schemas.openxmlformats.org/officeDocument/2006/relationships/slide" Target="slides/slide20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3D3FB-6E7C-B84E-A7D8-3B906436FF02}" type="datetimeFigureOut">
              <a:rPr lang="ja-JP" altLang="en-US" smtClean="0"/>
              <a:pPr/>
              <a:t>09.4.22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6FF07-F180-6F43-910D-74B07BC6F72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1E64E45-53B3-E742-AEFE-2406079B15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CD5F3C-7169-6748-9CBE-DB4881BF658E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10DDF4-FE13-8846-92E0-1C55A94AA9E0}" type="slidenum">
              <a:rPr lang="en-US" altLang="ja-JP"/>
              <a:pPr/>
              <a:t>16</a:t>
            </a:fld>
            <a:endParaRPr lang="en-US" altLang="ja-JP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4BCEAE-06A1-A947-AC2D-78EC6283884D}" type="slidenum">
              <a:rPr lang="en-US" altLang="ja-JP"/>
              <a:pPr/>
              <a:t>17</a:t>
            </a:fld>
            <a:endParaRPr lang="en-US" altLang="ja-JP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4CF70-53FF-C24F-9928-F36F51DC8286}" type="slidenum">
              <a:rPr lang="en-US" altLang="ja-JP"/>
              <a:pPr/>
              <a:t>19</a:t>
            </a:fld>
            <a:endParaRPr lang="en-US" altLang="ja-JP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F3D343-03E2-0842-ADBF-6AE60B7E6B48}" type="slidenum">
              <a:rPr lang="en-US" altLang="ja-JP"/>
              <a:pPr/>
              <a:t>21</a:t>
            </a:fld>
            <a:endParaRPr lang="en-US" altLang="ja-JP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41ED5F-D5B7-5547-A2CC-656A6304A8AF}" type="slidenum">
              <a:rPr lang="en-US" altLang="ja-JP"/>
              <a:pPr/>
              <a:t>24</a:t>
            </a:fld>
            <a:endParaRPr lang="en-US" altLang="ja-JP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02EEB2-6791-8F4D-9888-17EECCC072B7}" type="slidenum">
              <a:rPr lang="en-US" altLang="ja-JP"/>
              <a:pPr/>
              <a:t>25</a:t>
            </a:fld>
            <a:endParaRPr lang="en-US" altLang="ja-JP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E6DC39-8424-F647-8BCA-FE4A586326EE}" type="slidenum">
              <a:rPr lang="en-US" altLang="ja-JP"/>
              <a:pPr/>
              <a:t>38</a:t>
            </a:fld>
            <a:endParaRPr lang="en-US" altLang="ja-JP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855805-42B0-EA4A-9DF1-818A245B8B73}" type="slidenum">
              <a:rPr lang="en-US" altLang="ja-JP"/>
              <a:pPr/>
              <a:t>40</a:t>
            </a:fld>
            <a:endParaRPr lang="en-US" altLang="ja-JP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CEF30C-DC2E-9545-94CF-37393EA46BBB}" type="slidenum">
              <a:rPr lang="en-US" altLang="ja-JP"/>
              <a:pPr/>
              <a:t>41</a:t>
            </a:fld>
            <a:endParaRPr lang="en-US" altLang="ja-JP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EE652C-291B-A546-BE2F-7C3E613F029A}" type="slidenum">
              <a:rPr lang="en-US" altLang="ja-JP"/>
              <a:pPr/>
              <a:t>42</a:t>
            </a:fld>
            <a:endParaRPr lang="en-US" altLang="ja-JP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055CE4-B191-7042-A401-F9A3E50E68F5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143A50-1D6C-7A45-B6D4-A78A2BA0B700}" type="slidenum">
              <a:rPr lang="en-US" altLang="ja-JP"/>
              <a:pPr/>
              <a:t>50</a:t>
            </a:fld>
            <a:endParaRPr lang="en-US" altLang="ja-JP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98D10F-744D-9F4C-8943-2C439026B67D}" type="slidenum">
              <a:rPr lang="en-US" altLang="ja-JP"/>
              <a:pPr/>
              <a:t>51</a:t>
            </a:fld>
            <a:endParaRPr lang="en-US" altLang="ja-JP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B07790-087A-DF4F-AF5F-8C3A0BC6BB18}" type="slidenum">
              <a:rPr lang="en-US" altLang="ja-JP"/>
              <a:pPr/>
              <a:t>52</a:t>
            </a:fld>
            <a:endParaRPr lang="en-US" altLang="ja-JP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FDA409-F0CA-DF4D-8A0B-2F1EFE883DF6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A3F23A-3333-5F46-8E3B-97D5ED5D2B16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133873-8F01-024A-AEDD-6A2F0E69FEE5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E6FE8-FC3F-3145-8781-F745315D6B3A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362557-EFC7-024B-B3F0-13A795883879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5FB129-4FEC-5A44-A259-39A431538578}" type="slidenum">
              <a:rPr lang="en-US" altLang="ja-JP"/>
              <a:pPr/>
              <a:t>13</a:t>
            </a:fld>
            <a:endParaRPr lang="en-US" altLang="ja-JP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6B236C-E8DA-2047-8E4C-B21829C3B389}" type="slidenum">
              <a:rPr lang="en-US" altLang="ja-JP"/>
              <a:pPr/>
              <a:t>15</a:t>
            </a:fld>
            <a:endParaRPr lang="en-US" altLang="ja-JP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343400"/>
          </a:xfrm>
          <a:prstGeom prst="rect">
            <a:avLst/>
          </a:prstGeom>
          <a:solidFill>
            <a:srgbClr val="E7FFE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ja-JP" altLang="en-US" sz="180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4343400"/>
            <a:ext cx="9144000" cy="76200"/>
          </a:xfrm>
          <a:prstGeom prst="rect">
            <a:avLst/>
          </a:prstGeom>
          <a:solidFill>
            <a:srgbClr val="008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ja-JP" altLang="en-US" sz="1800"/>
          </a:p>
        </p:txBody>
      </p:sp>
      <p:pic>
        <p:nvPicPr>
          <p:cNvPr id="6" name="Picture 9" descr="cybozulab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37238" y="257175"/>
            <a:ext cx="29257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1966913"/>
            <a:ext cx="9144000" cy="1462087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4953000"/>
            <a:ext cx="9144000" cy="1752600"/>
          </a:xfrm>
        </p:spPr>
        <p:txBody>
          <a:bodyPr/>
          <a:lstStyle>
            <a:lvl1pPr marL="0" indent="0" algn="ctr">
              <a:lnSpc>
                <a:spcPct val="130000"/>
              </a:lnSpc>
              <a:buFont typeface="Wingdings" charset="2"/>
              <a:buNone/>
              <a:defRPr sz="2800"/>
            </a:lvl1pPr>
          </a:lstStyle>
          <a:p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サブタイトルの書式設定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088A20-E747-0D4F-ABE4-1BE99F6025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34200" y="0"/>
            <a:ext cx="2209800" cy="6629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04800" y="0"/>
            <a:ext cx="6477000" cy="6629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5BA0-FF1D-7949-B81D-C7303A5947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31D1B-ED72-8442-82A5-19F8EDF61A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94B8D-00AD-8C46-BFBA-6493BA9991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04800" y="1447800"/>
            <a:ext cx="43434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800600" y="1447800"/>
            <a:ext cx="43434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7B155-FA27-E841-BD26-A162C54D93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C89C4-B839-3A42-B2BB-182D224D5B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F9DE6-E3E9-6C47-9B56-4F53CCC096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C11AD-DCFC-1B47-878F-472038F7771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4DAC2-3DAF-8C49-9279-BFB8FCBF4D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B2A57-A15E-964F-A68B-8ED5FA84925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1219200"/>
          </a:xfrm>
          <a:prstGeom prst="rect">
            <a:avLst/>
          </a:prstGeom>
          <a:solidFill>
            <a:srgbClr val="E7FFE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ja-JP" altLang="en-US" sz="1800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1219200"/>
            <a:ext cx="9144000" cy="76200"/>
          </a:xfrm>
          <a:prstGeom prst="rect">
            <a:avLst/>
          </a:prstGeom>
          <a:solidFill>
            <a:srgbClr val="008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ja-JP" altLang="en-US" sz="180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17961" dir="2700000" algn="ctr" rotWithShape="0">
              <a:schemeClr val="bg1">
                <a:alpha val="74998"/>
              </a:schemeClr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4478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テキストの書式設定</a:t>
            </a:r>
            <a:endParaRPr lang="en-US" altLang="ja-JP" dirty="0"/>
          </a:p>
          <a:p>
            <a:pPr lvl="1"/>
            <a:r>
              <a:rPr lang="ja-JP" altLang="en-US" dirty="0"/>
              <a:t>第</a:t>
            </a:r>
            <a:r>
              <a:rPr lang="en-US" altLang="ja-JP" dirty="0"/>
              <a:t> 2 </a:t>
            </a:r>
            <a:r>
              <a:rPr lang="ja-JP" altLang="en-US" dirty="0"/>
              <a:t>レベル</a:t>
            </a:r>
            <a:endParaRPr lang="en-US" altLang="ja-JP" dirty="0"/>
          </a:p>
          <a:p>
            <a:pPr lvl="2"/>
            <a:r>
              <a:rPr lang="ja-JP" altLang="en-US" dirty="0"/>
              <a:t>第</a:t>
            </a:r>
            <a:r>
              <a:rPr lang="en-US" altLang="ja-JP" dirty="0"/>
              <a:t> 3 </a:t>
            </a:r>
            <a:r>
              <a:rPr lang="ja-JP" altLang="en-US" dirty="0"/>
              <a:t>レベル</a:t>
            </a:r>
            <a:endParaRPr lang="en-US" altLang="ja-JP" dirty="0"/>
          </a:p>
          <a:p>
            <a:pPr lvl="3"/>
            <a:r>
              <a:rPr lang="ja-JP" altLang="en-US" dirty="0"/>
              <a:t>第</a:t>
            </a:r>
            <a:r>
              <a:rPr lang="en-US" altLang="ja-JP" dirty="0"/>
              <a:t> 4 </a:t>
            </a:r>
            <a:r>
              <a:rPr lang="ja-JP" altLang="en-US" dirty="0"/>
              <a:t>レベル</a:t>
            </a:r>
            <a:endParaRPr lang="en-US" altLang="ja-JP" dirty="0"/>
          </a:p>
          <a:p>
            <a:pPr lvl="4"/>
            <a:r>
              <a:rPr lang="ja-JP" altLang="en-US" dirty="0"/>
              <a:t>第</a:t>
            </a:r>
            <a:r>
              <a:rPr lang="en-US" altLang="ja-JP" dirty="0"/>
              <a:t> 5 </a:t>
            </a:r>
            <a:r>
              <a:rPr lang="ja-JP" altLang="en-US" dirty="0"/>
              <a:t>レベル</a:t>
            </a:r>
          </a:p>
        </p:txBody>
      </p:sp>
      <p:pic>
        <p:nvPicPr>
          <p:cNvPr id="1030" name="Picture 6" descr="cybozulabs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391400" y="152400"/>
            <a:ext cx="1465263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0" sz="1200">
                <a:solidFill>
                  <a:schemeClr val="bg2"/>
                </a:solidFill>
                <a:latin typeface="Verdana" charset="0"/>
              </a:defRPr>
            </a:lvl1pPr>
          </a:lstStyle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553200"/>
            <a:ext cx="7315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 b="1">
                <a:solidFill>
                  <a:schemeClr val="bg2"/>
                </a:solidFill>
                <a:latin typeface="Trebuchet MS" charset="0"/>
              </a:defRPr>
            </a:lvl1pPr>
          </a:lstStyle>
          <a:p>
            <a:pPr>
              <a:defRPr/>
            </a:pPr>
            <a:fld id="{C736BE03-5696-A344-9350-BD483C8F2A3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charset="0"/>
          <a:ea typeface="ＭＳ Ｐゴシック" charset="-128"/>
          <a:cs typeface="ＭＳ Ｐゴシック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charset="0"/>
          <a:ea typeface="ＭＳ Ｐゴシック" charset="-128"/>
          <a:cs typeface="ＭＳ Ｐゴシック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charset="0"/>
          <a:ea typeface="ＭＳ Ｐゴシック" charset="-128"/>
          <a:cs typeface="ＭＳ Ｐゴシック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333399"/>
        </a:buClr>
        <a:buFont typeface="Wingdings" charset="2"/>
        <a:buChar char="n"/>
        <a:defRPr kumimoji="1" sz="3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3366FF"/>
        </a:buClr>
        <a:buFont typeface="Wingdings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56161"/>
        </a:buClr>
        <a:buFont typeface="Wingdings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EEAF12"/>
        </a:buClr>
        <a:buSzPct val="95000"/>
        <a:buFont typeface="Wingdings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009999"/>
        </a:buClr>
        <a:buSzPct val="90000"/>
        <a:buFont typeface="Wingdings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9999"/>
        </a:buClr>
        <a:buSzPct val="90000"/>
        <a:buFont typeface="Wingdings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9999"/>
        </a:buClr>
        <a:buSzPct val="90000"/>
        <a:buFont typeface="Wingdings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9999"/>
        </a:buClr>
        <a:buSzPct val="90000"/>
        <a:buFont typeface="Wingdings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9999"/>
        </a:buClr>
        <a:buSzPct val="90000"/>
        <a:buFont typeface="Wingdings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labs.cybozu.co.jp/blog/kazuhoatwork/2008/06/q4m_06_release_and_benchmarks.php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alpha.mixi.co.jp/blog/?p=272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d.hatena.ne.jp/mala/20081212/1229074359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hatetter.blogdb.jp/" TargetMode="External"/><Relationship Id="rId3" Type="http://schemas.openxmlformats.org/officeDocument/2006/relationships/hyperlink" Target="http://github.com/yappo/website-hatetter/tree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q4m.31tools.com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http://q4m.31tools.com/" TargetMode="External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033713"/>
            <a:ext cx="9144000" cy="1081087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altLang="ja-JP" sz="8000" b="1" dirty="0" smtClean="0"/>
              <a:t>Using Q4M</a:t>
            </a:r>
            <a:r>
              <a:rPr lang="en-US" altLang="ja-JP" sz="8000" dirty="0" smtClean="0"/>
              <a:t/>
            </a:r>
            <a:br>
              <a:rPr lang="en-US" altLang="ja-JP" sz="8000" dirty="0" smtClean="0"/>
            </a:br>
            <a:r>
              <a:rPr lang="en-US" altLang="ja-JP" sz="3200" dirty="0" smtClean="0"/>
              <a:t>a message queue storage engine for </a:t>
            </a:r>
            <a:r>
              <a:rPr lang="en-US" altLang="ja-JP" sz="3200" dirty="0" err="1" smtClean="0"/>
              <a:t>MySQL</a:t>
            </a:r>
            <a:endParaRPr lang="en-US" altLang="ja-JP" sz="32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800600"/>
            <a:ext cx="9144000" cy="17526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ja-JP" sz="3200" dirty="0" err="1"/>
              <a:t>Cybozu</a:t>
            </a:r>
            <a:r>
              <a:rPr lang="en-US" altLang="ja-JP" sz="3200" dirty="0"/>
              <a:t> Labs, Inc.</a:t>
            </a:r>
          </a:p>
          <a:p>
            <a:pPr>
              <a:lnSpc>
                <a:spcPct val="100000"/>
              </a:lnSpc>
            </a:pPr>
            <a:r>
              <a:rPr lang="en-US" altLang="ja-JP" sz="3200" dirty="0"/>
              <a:t>Kazuho </a:t>
            </a:r>
            <a:r>
              <a:rPr lang="en-US" altLang="ja-JP" sz="3200" dirty="0" smtClean="0"/>
              <a:t>Oku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27651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27652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AB6934-3C04-1747-9CBA-08D4BC232870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MQ and Relays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Separate queue for sender and receiver</a:t>
            </a:r>
          </a:p>
          <a:p>
            <a:r>
              <a:rPr lang="en-US" altLang="ja-JP" dirty="0"/>
              <a:t>Messages relayed between queues</a:t>
            </a:r>
            <a:endParaRPr lang="ja-JP" altLang="en-US" dirty="0"/>
          </a:p>
        </p:txBody>
      </p:sp>
      <p:sp>
        <p:nvSpPr>
          <p:cNvPr id="27655" name="Rectangle 4"/>
          <p:cNvSpPr>
            <a:spLocks noChangeArrowheads="1"/>
          </p:cNvSpPr>
          <p:nvPr/>
        </p:nvSpPr>
        <p:spPr bwMode="auto">
          <a:xfrm>
            <a:off x="1524000" y="4433888"/>
            <a:ext cx="9144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altLang="ja-JP" sz="1800"/>
              <a:t>Sender</a:t>
            </a:r>
          </a:p>
        </p:txBody>
      </p:sp>
      <p:sp>
        <p:nvSpPr>
          <p:cNvPr id="27656" name="Line 5"/>
          <p:cNvSpPr>
            <a:spLocks noChangeShapeType="1"/>
          </p:cNvSpPr>
          <p:nvPr/>
        </p:nvSpPr>
        <p:spPr bwMode="auto">
          <a:xfrm>
            <a:off x="2514600" y="4967288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7657" name="Line 6"/>
          <p:cNvSpPr>
            <a:spLocks noChangeShapeType="1"/>
          </p:cNvSpPr>
          <p:nvPr/>
        </p:nvSpPr>
        <p:spPr bwMode="auto">
          <a:xfrm>
            <a:off x="4038600" y="4967288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27658" name="Group 8"/>
          <p:cNvGrpSpPr>
            <a:grpSpLocks/>
          </p:cNvGrpSpPr>
          <p:nvPr/>
        </p:nvGrpSpPr>
        <p:grpSpPr bwMode="auto">
          <a:xfrm>
            <a:off x="3390900" y="4433888"/>
            <a:ext cx="841375" cy="1357312"/>
            <a:chOff x="2616" y="2448"/>
            <a:chExt cx="530" cy="855"/>
          </a:xfrm>
        </p:grpSpPr>
        <p:grpSp>
          <p:nvGrpSpPr>
            <p:cNvPr id="27671" name="Group 9"/>
            <p:cNvGrpSpPr>
              <a:grpSpLocks/>
            </p:cNvGrpSpPr>
            <p:nvPr/>
          </p:nvGrpSpPr>
          <p:grpSpPr bwMode="auto">
            <a:xfrm>
              <a:off x="2784" y="2448"/>
              <a:ext cx="192" cy="624"/>
              <a:chOff x="2304" y="2256"/>
              <a:chExt cx="192" cy="624"/>
            </a:xfrm>
          </p:grpSpPr>
          <p:sp>
            <p:nvSpPr>
              <p:cNvPr id="27673" name="Line 10"/>
              <p:cNvSpPr>
                <a:spLocks noChangeShapeType="1"/>
              </p:cNvSpPr>
              <p:nvPr/>
            </p:nvSpPr>
            <p:spPr bwMode="auto">
              <a:xfrm>
                <a:off x="2304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674" name="Line 11"/>
              <p:cNvSpPr>
                <a:spLocks noChangeShapeType="1"/>
              </p:cNvSpPr>
              <p:nvPr/>
            </p:nvSpPr>
            <p:spPr bwMode="auto">
              <a:xfrm>
                <a:off x="2304" y="2880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675" name="Line 12"/>
              <p:cNvSpPr>
                <a:spLocks noChangeShapeType="1"/>
              </p:cNvSpPr>
              <p:nvPr/>
            </p:nvSpPr>
            <p:spPr bwMode="auto">
              <a:xfrm flipV="1">
                <a:off x="2496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676" name="Line 13"/>
              <p:cNvSpPr>
                <a:spLocks noChangeShapeType="1"/>
              </p:cNvSpPr>
              <p:nvPr/>
            </p:nvSpPr>
            <p:spPr bwMode="auto">
              <a:xfrm>
                <a:off x="2304" y="27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677" name="Line 14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678" name="Line 15"/>
              <p:cNvSpPr>
                <a:spLocks noChangeShapeType="1"/>
              </p:cNvSpPr>
              <p:nvPr/>
            </p:nvSpPr>
            <p:spPr bwMode="auto">
              <a:xfrm>
                <a:off x="2304" y="259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27672" name="Text Box 16"/>
            <p:cNvSpPr txBox="1">
              <a:spLocks noChangeArrowheads="1"/>
            </p:cNvSpPr>
            <p:nvPr/>
          </p:nvSpPr>
          <p:spPr bwMode="auto">
            <a:xfrm>
              <a:off x="2616" y="3072"/>
              <a:ext cx="53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altLang="ja-JP" sz="1800"/>
                <a:t>Queue</a:t>
              </a:r>
            </a:p>
          </p:txBody>
        </p:sp>
      </p:grpSp>
      <p:sp>
        <p:nvSpPr>
          <p:cNvPr id="27659" name="Line 17"/>
          <p:cNvSpPr>
            <a:spLocks noChangeShapeType="1"/>
          </p:cNvSpPr>
          <p:nvPr/>
        </p:nvSpPr>
        <p:spPr bwMode="auto">
          <a:xfrm>
            <a:off x="5562600" y="4967288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7660" name="Rectangle 18"/>
          <p:cNvSpPr>
            <a:spLocks noChangeArrowheads="1"/>
          </p:cNvSpPr>
          <p:nvPr/>
        </p:nvSpPr>
        <p:spPr bwMode="auto">
          <a:xfrm>
            <a:off x="6705600" y="4433888"/>
            <a:ext cx="9144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altLang="ja-JP" sz="1800"/>
              <a:t>Receiver</a:t>
            </a:r>
          </a:p>
        </p:txBody>
      </p:sp>
      <p:grpSp>
        <p:nvGrpSpPr>
          <p:cNvPr id="27661" name="Group 19"/>
          <p:cNvGrpSpPr>
            <a:grpSpLocks/>
          </p:cNvGrpSpPr>
          <p:nvPr/>
        </p:nvGrpSpPr>
        <p:grpSpPr bwMode="auto">
          <a:xfrm>
            <a:off x="4914900" y="4433888"/>
            <a:ext cx="841375" cy="1357312"/>
            <a:chOff x="2616" y="2448"/>
            <a:chExt cx="530" cy="855"/>
          </a:xfrm>
        </p:grpSpPr>
        <p:grpSp>
          <p:nvGrpSpPr>
            <p:cNvPr id="27663" name="Group 20"/>
            <p:cNvGrpSpPr>
              <a:grpSpLocks/>
            </p:cNvGrpSpPr>
            <p:nvPr/>
          </p:nvGrpSpPr>
          <p:grpSpPr bwMode="auto">
            <a:xfrm>
              <a:off x="2784" y="2448"/>
              <a:ext cx="192" cy="624"/>
              <a:chOff x="2304" y="2256"/>
              <a:chExt cx="192" cy="624"/>
            </a:xfrm>
          </p:grpSpPr>
          <p:sp>
            <p:nvSpPr>
              <p:cNvPr id="27665" name="Line 21"/>
              <p:cNvSpPr>
                <a:spLocks noChangeShapeType="1"/>
              </p:cNvSpPr>
              <p:nvPr/>
            </p:nvSpPr>
            <p:spPr bwMode="auto">
              <a:xfrm>
                <a:off x="2304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666" name="Line 22"/>
              <p:cNvSpPr>
                <a:spLocks noChangeShapeType="1"/>
              </p:cNvSpPr>
              <p:nvPr/>
            </p:nvSpPr>
            <p:spPr bwMode="auto">
              <a:xfrm>
                <a:off x="2304" y="2880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667" name="Line 23"/>
              <p:cNvSpPr>
                <a:spLocks noChangeShapeType="1"/>
              </p:cNvSpPr>
              <p:nvPr/>
            </p:nvSpPr>
            <p:spPr bwMode="auto">
              <a:xfrm flipV="1">
                <a:off x="2496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668" name="Line 24"/>
              <p:cNvSpPr>
                <a:spLocks noChangeShapeType="1"/>
              </p:cNvSpPr>
              <p:nvPr/>
            </p:nvSpPr>
            <p:spPr bwMode="auto">
              <a:xfrm>
                <a:off x="2304" y="27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669" name="Line 25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670" name="Line 26"/>
              <p:cNvSpPr>
                <a:spLocks noChangeShapeType="1"/>
              </p:cNvSpPr>
              <p:nvPr/>
            </p:nvSpPr>
            <p:spPr bwMode="auto">
              <a:xfrm>
                <a:off x="2304" y="259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27664" name="Text Box 27"/>
            <p:cNvSpPr txBox="1">
              <a:spLocks noChangeArrowheads="1"/>
            </p:cNvSpPr>
            <p:nvPr/>
          </p:nvSpPr>
          <p:spPr bwMode="auto">
            <a:xfrm>
              <a:off x="2616" y="3072"/>
              <a:ext cx="53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altLang="ja-JP" sz="1800"/>
                <a:t>Queue</a:t>
              </a:r>
            </a:p>
          </p:txBody>
        </p:sp>
      </p:grpSp>
      <p:sp>
        <p:nvSpPr>
          <p:cNvPr id="27662" name="Text Box 28"/>
          <p:cNvSpPr txBox="1">
            <a:spLocks noChangeArrowheads="1"/>
          </p:cNvSpPr>
          <p:nvPr/>
        </p:nvSpPr>
        <p:spPr bwMode="auto">
          <a:xfrm>
            <a:off x="4205288" y="4586288"/>
            <a:ext cx="731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ja-JP" sz="1800"/>
              <a:t>Relay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29699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29700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B34510-0CC5-2943-954A-C670BD53AC77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Merits of Message Relays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Destination can be changed easily</a:t>
            </a:r>
          </a:p>
          <a:p>
            <a:pPr lvl="1"/>
            <a:r>
              <a:rPr lang="en-US" altLang="ja-JP" dirty="0"/>
              <a:t>Relays may transfer messages to different locations depending on their headers</a:t>
            </a:r>
          </a:p>
          <a:p>
            <a:r>
              <a:rPr lang="en-US" altLang="ja-JP" dirty="0"/>
              <a:t>Robustness against network </a:t>
            </a:r>
            <a:r>
              <a:rPr lang="en-US" altLang="ja-JP" dirty="0" smtClean="0"/>
              <a:t>failure</a:t>
            </a:r>
          </a:p>
          <a:p>
            <a:pPr lvl="1"/>
            <a:r>
              <a:rPr lang="en-US" altLang="ja-JP" dirty="0" smtClean="0"/>
              <a:t>no loss or duplicates when the relay fails</a:t>
            </a:r>
          </a:p>
          <a:p>
            <a:r>
              <a:rPr lang="en-US" altLang="ja-JP" dirty="0"/>
              <a:t>Logging and Multicasting, etc.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31747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31748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744325-C57B-854D-864A-1EE29416F494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Message Brokers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Publish </a:t>
            </a:r>
            <a:r>
              <a:rPr lang="en-US" altLang="ja-JP" dirty="0"/>
              <a:t>/ subscribe model</a:t>
            </a:r>
          </a:p>
          <a:p>
            <a:pPr lvl="1"/>
            <a:r>
              <a:rPr lang="en-US" altLang="ja-JP" dirty="0"/>
              <a:t>Separation between</a:t>
            </a:r>
            <a:r>
              <a:rPr lang="en-US" altLang="ja-JP" dirty="0" smtClean="0"/>
              <a:t> components </a:t>
            </a:r>
            <a:r>
              <a:rPr lang="en-US" altLang="ja-JP" dirty="0"/>
              <a:t>and</a:t>
            </a:r>
            <a:r>
              <a:rPr lang="en-US" altLang="ja-JP" dirty="0" smtClean="0"/>
              <a:t> their integration</a:t>
            </a:r>
          </a:p>
          <a:p>
            <a:pPr lvl="1"/>
            <a:r>
              <a:rPr lang="en-US" altLang="ja-JP" dirty="0" smtClean="0"/>
              <a:t>Components read / write to predefined queues</a:t>
            </a:r>
          </a:p>
          <a:p>
            <a:pPr lvl="1"/>
            <a:r>
              <a:rPr lang="en-US" altLang="ja-JP" dirty="0" smtClean="0"/>
              <a:t>Integration is definition of routing rules between the message queues</a:t>
            </a:r>
          </a:p>
          <a:p>
            <a:pPr lvl="1"/>
            <a:r>
              <a:rPr lang="en-US" altLang="ja-JP" dirty="0" smtClean="0"/>
              <a:t>Messages are often transformed (filtered) within the relay agent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33795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33796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685FC1-408B-624A-A715-EECE55B8620E}" type="slidenum">
              <a:rPr lang="en-US" altLang="ja-JP"/>
              <a:pPr/>
              <a:t>13</a:t>
            </a:fld>
            <a:endParaRPr lang="en-US" altLang="ja-JP"/>
          </a:p>
        </p:txBody>
      </p:sp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/>
              <a:t>What about Q4M?</a:t>
            </a:r>
            <a:endParaRPr lang="en-US" altLang="ja-JP" dirty="0"/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Q4M itself is a message queue</a:t>
            </a:r>
          </a:p>
          <a:p>
            <a:r>
              <a:rPr lang="en-US" altLang="ja-JP" dirty="0" smtClean="0"/>
              <a:t>Can connect Q4M instances to create a message relay</a:t>
            </a:r>
          </a:p>
          <a:p>
            <a:r>
              <a:rPr lang="en-US" altLang="ja-JP" dirty="0" smtClean="0"/>
              <a:t>Provides API for creating message relays and brokers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Performance of Q4M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over 7,000 mess/sec.</a:t>
            </a:r>
          </a:p>
          <a:p>
            <a:pPr lvl="1"/>
            <a:r>
              <a:rPr lang="en-US" altLang="ja-JP" dirty="0" smtClean="0"/>
              <a:t>message size: avg. 512 bytes</a:t>
            </a:r>
          </a:p>
          <a:p>
            <a:pPr lvl="1"/>
            <a:r>
              <a:rPr lang="en-US" altLang="ja-JP" dirty="0" smtClean="0"/>
              <a:t>syncing to disk</a:t>
            </a:r>
          </a:p>
          <a:p>
            <a:r>
              <a:rPr lang="en-US" altLang="ja-JP" dirty="0" smtClean="0"/>
              <a:t>Outperforming most needs</a:t>
            </a:r>
          </a:p>
          <a:p>
            <a:pPr lvl="1"/>
            <a:r>
              <a:rPr lang="en-US" altLang="ja-JP" dirty="0" smtClean="0"/>
              <a:t>if you need more, just scale out</a:t>
            </a:r>
          </a:p>
          <a:p>
            <a:pPr lvl="1"/>
            <a:r>
              <a:rPr lang="en-US" altLang="ja-JP" dirty="0" smtClean="0"/>
              <a:t>Can coexist with other storage engines without sacrificing their performance</a:t>
            </a:r>
          </a:p>
          <a:p>
            <a:pPr lvl="1">
              <a:buNone/>
            </a:pPr>
            <a:endParaRPr lang="en-US" altLang="ja-JP" dirty="0" smtClean="0"/>
          </a:p>
          <a:p>
            <a:pPr lvl="1">
              <a:buNone/>
            </a:pPr>
            <a:endParaRPr lang="en-US" altLang="ja-JP" sz="1400" dirty="0" smtClean="0"/>
          </a:p>
          <a:p>
            <a:pPr lvl="1">
              <a:buNone/>
            </a:pPr>
            <a:endParaRPr lang="en-US" altLang="ja-JP" sz="1400" dirty="0" smtClean="0"/>
          </a:p>
          <a:p>
            <a:pPr lvl="1">
              <a:buNone/>
            </a:pPr>
            <a:r>
              <a:rPr lang="en-US" altLang="ja-JP" sz="1400" dirty="0" smtClean="0"/>
              <a:t>see </a:t>
            </a:r>
            <a:r>
              <a:rPr lang="en-US" altLang="ja-JP" sz="1400" dirty="0" smtClean="0">
                <a:hlinkClick r:id="rId2"/>
              </a:rPr>
              <a:t>http://labs.cybozu.co.jp/blog/kazuhoatwork/2008/06/q4m_06_release_and_benchmarks.php</a:t>
            </a:r>
            <a:endParaRPr lang="en-US" altLang="ja-JP" sz="1400" dirty="0" smtClean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14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86019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86020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5B39A6-AE3F-C845-A120-6DD2A093F22F}" type="slidenum">
              <a:rPr lang="en-US" altLang="ja-JP"/>
              <a:pPr/>
              <a:t>15</a:t>
            </a:fld>
            <a:endParaRPr lang="en-US" altLang="ja-JP"/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860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pPr algn="ctr">
              <a:buFont typeface="Wingdings" charset="2"/>
              <a:buNone/>
            </a:pPr>
            <a:r>
              <a:rPr lang="en-US" altLang="ja-JP" dirty="0"/>
              <a:t>Applications of Q4M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92163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9216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B516DB-D33D-AB4D-8880-448C22407BD3}" type="slidenum">
              <a:rPr lang="en-US" altLang="ja-JP"/>
              <a:pPr/>
              <a:t>16</a:t>
            </a:fld>
            <a:endParaRPr lang="en-US" altLang="ja-JP"/>
          </a:p>
        </p:txBody>
      </p:sp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Asynchronous Updates</a:t>
            </a:r>
          </a:p>
        </p:txBody>
      </p:sp>
      <p:sp>
        <p:nvSpPr>
          <p:cNvPr id="921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198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dirty="0" err="1" smtClean="0"/>
              <a:t>Mixi</a:t>
            </a:r>
            <a:r>
              <a:rPr lang="en-US" altLang="ja-JP" dirty="0" smtClean="0"/>
              <a:t> (Japan's one of the largest SNS) uses Q4M to buffer writes to DB, to offload peak demands</a:t>
            </a:r>
          </a:p>
          <a:p>
            <a:pPr algn="r">
              <a:lnSpc>
                <a:spcPct val="90000"/>
              </a:lnSpc>
              <a:buNone/>
            </a:pPr>
            <a:r>
              <a:rPr lang="en-US" altLang="ja-JP" sz="2000" dirty="0" smtClean="0"/>
              <a:t>from </a:t>
            </a:r>
            <a:r>
              <a:rPr lang="en-US" altLang="ja-JP" sz="2000" dirty="0" smtClean="0">
                <a:hlinkClick r:id="rId3"/>
              </a:rPr>
              <a:t>http://alpha.mixi.co.jp/blog/?p=272</a:t>
            </a:r>
            <a:endParaRPr lang="en-US" altLang="ja-JP" sz="2000" dirty="0" smtClean="0"/>
          </a:p>
        </p:txBody>
      </p:sp>
      <p:pic>
        <p:nvPicPr>
          <p:cNvPr id="92167" name="図 2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3352800"/>
            <a:ext cx="4705350" cy="2985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7"/>
          <p:cNvSpPr>
            <a:spLocks noChangeArrowheads="1"/>
          </p:cNvSpPr>
          <p:nvPr/>
        </p:nvSpPr>
        <p:spPr bwMode="auto">
          <a:xfrm>
            <a:off x="7010400" y="4495800"/>
            <a:ext cx="10668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altLang="ja-JP" sz="1800"/>
          </a:p>
        </p:txBody>
      </p:sp>
      <p:sp>
        <p:nvSpPr>
          <p:cNvPr id="88067" name="Rectangle 17"/>
          <p:cNvSpPr>
            <a:spLocks noChangeArrowheads="1"/>
          </p:cNvSpPr>
          <p:nvPr/>
        </p:nvSpPr>
        <p:spPr bwMode="auto">
          <a:xfrm>
            <a:off x="6858000" y="4343400"/>
            <a:ext cx="10668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altLang="ja-JP" sz="1800"/>
          </a:p>
        </p:txBody>
      </p:sp>
      <p:sp>
        <p:nvSpPr>
          <p:cNvPr id="88068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88069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88070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1047FF-003D-124A-9DFE-62D09B7C8107}" type="slidenum">
              <a:rPr lang="en-US" altLang="ja-JP"/>
              <a:pPr/>
              <a:t>17</a:t>
            </a:fld>
            <a:endParaRPr lang="en-US" altLang="ja-JP"/>
          </a:p>
        </p:txBody>
      </p:sp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Connecting Distant Servers</a:t>
            </a:r>
          </a:p>
        </p:txBody>
      </p:sp>
      <p:sp>
        <p:nvSpPr>
          <p:cNvPr id="880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1828800"/>
          </a:xfrm>
        </p:spPr>
        <p:txBody>
          <a:bodyPr/>
          <a:lstStyle/>
          <a:p>
            <a:r>
              <a:rPr lang="en-US" altLang="ja-JP" dirty="0" err="1"/>
              <a:t>Pathtraq</a:t>
            </a:r>
            <a:r>
              <a:rPr lang="en-US" altLang="ja-JP" dirty="0"/>
              <a:t> uses Q4M</a:t>
            </a:r>
            <a:r>
              <a:rPr lang="en-US" altLang="ja-JP" dirty="0" smtClean="0"/>
              <a:t> to create a relay between its database and content </a:t>
            </a:r>
            <a:r>
              <a:rPr lang="en-US" altLang="ja-JP" dirty="0"/>
              <a:t>analysis</a:t>
            </a:r>
            <a:r>
              <a:rPr lang="en-US" altLang="ja-JP" dirty="0" smtClean="0"/>
              <a:t> processes</a:t>
            </a:r>
            <a:endParaRPr lang="en-US" altLang="ja-JP" dirty="0"/>
          </a:p>
        </p:txBody>
      </p:sp>
      <p:sp>
        <p:nvSpPr>
          <p:cNvPr id="88073" name="Rectangle 4"/>
          <p:cNvSpPr>
            <a:spLocks noChangeArrowheads="1"/>
          </p:cNvSpPr>
          <p:nvPr/>
        </p:nvSpPr>
        <p:spPr bwMode="auto">
          <a:xfrm>
            <a:off x="1524000" y="4191000"/>
            <a:ext cx="914400" cy="1600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altLang="ja-JP" sz="1800"/>
              <a:t>Pathtraq</a:t>
            </a:r>
          </a:p>
          <a:p>
            <a:pPr algn="ctr"/>
            <a:r>
              <a:rPr lang="en-US" altLang="ja-JP" sz="1800"/>
              <a:t>DB</a:t>
            </a:r>
          </a:p>
        </p:txBody>
      </p:sp>
      <p:sp>
        <p:nvSpPr>
          <p:cNvPr id="88074" name="Rectangle 17"/>
          <p:cNvSpPr>
            <a:spLocks noChangeArrowheads="1"/>
          </p:cNvSpPr>
          <p:nvPr/>
        </p:nvSpPr>
        <p:spPr bwMode="auto">
          <a:xfrm>
            <a:off x="6705600" y="4191000"/>
            <a:ext cx="10668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altLang="ja-JP" sz="1800"/>
              <a:t>Content</a:t>
            </a:r>
          </a:p>
          <a:p>
            <a:pPr algn="ctr"/>
            <a:r>
              <a:rPr lang="en-US" altLang="ja-JP" sz="1800"/>
              <a:t>Analysis</a:t>
            </a:r>
          </a:p>
          <a:p>
            <a:pPr algn="ctr"/>
            <a:r>
              <a:rPr lang="en-US" altLang="ja-JP" sz="1800"/>
              <a:t>Processes</a:t>
            </a:r>
          </a:p>
        </p:txBody>
      </p:sp>
      <p:sp>
        <p:nvSpPr>
          <p:cNvPr id="88075" name="Line 5"/>
          <p:cNvSpPr>
            <a:spLocks noChangeShapeType="1"/>
          </p:cNvSpPr>
          <p:nvPr/>
        </p:nvSpPr>
        <p:spPr bwMode="auto">
          <a:xfrm>
            <a:off x="2514600" y="55626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med"/>
            <a:tailEnd type="non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8076" name="Line 6"/>
          <p:cNvSpPr>
            <a:spLocks noChangeShapeType="1"/>
          </p:cNvSpPr>
          <p:nvPr/>
        </p:nvSpPr>
        <p:spPr bwMode="auto">
          <a:xfrm>
            <a:off x="3352800" y="55626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lg" len="med"/>
            <a:tailEnd type="non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971800" y="5029200"/>
            <a:ext cx="304800" cy="990600"/>
            <a:chOff x="2304" y="2256"/>
            <a:chExt cx="192" cy="624"/>
          </a:xfrm>
        </p:grpSpPr>
        <p:sp>
          <p:nvSpPr>
            <p:cNvPr id="88106" name="Line 9"/>
            <p:cNvSpPr>
              <a:spLocks noChangeShapeType="1"/>
            </p:cNvSpPr>
            <p:nvPr/>
          </p:nvSpPr>
          <p:spPr bwMode="auto">
            <a:xfrm>
              <a:off x="2304" y="225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107" name="Line 10"/>
            <p:cNvSpPr>
              <a:spLocks noChangeShapeType="1"/>
            </p:cNvSpPr>
            <p:nvPr/>
          </p:nvSpPr>
          <p:spPr bwMode="auto">
            <a:xfrm>
              <a:off x="2304" y="288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108" name="Line 11"/>
            <p:cNvSpPr>
              <a:spLocks noChangeShapeType="1"/>
            </p:cNvSpPr>
            <p:nvPr/>
          </p:nvSpPr>
          <p:spPr bwMode="auto">
            <a:xfrm flipV="1">
              <a:off x="2496" y="225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109" name="Line 12"/>
            <p:cNvSpPr>
              <a:spLocks noChangeShapeType="1"/>
            </p:cNvSpPr>
            <p:nvPr/>
          </p:nvSpPr>
          <p:spPr bwMode="auto">
            <a:xfrm>
              <a:off x="2304" y="27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110" name="Line 13"/>
            <p:cNvSpPr>
              <a:spLocks noChangeShapeType="1"/>
            </p:cNvSpPr>
            <p:nvPr/>
          </p:nvSpPr>
          <p:spPr bwMode="auto">
            <a:xfrm>
              <a:off x="2304" y="268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111" name="Line 14"/>
            <p:cNvSpPr>
              <a:spLocks noChangeShapeType="1"/>
            </p:cNvSpPr>
            <p:nvPr/>
          </p:nvSpPr>
          <p:spPr bwMode="auto">
            <a:xfrm>
              <a:off x="2304" y="259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867400" y="5029200"/>
            <a:ext cx="304800" cy="990600"/>
            <a:chOff x="2304" y="2256"/>
            <a:chExt cx="192" cy="624"/>
          </a:xfrm>
        </p:grpSpPr>
        <p:sp>
          <p:nvSpPr>
            <p:cNvPr id="88100" name="Line 20"/>
            <p:cNvSpPr>
              <a:spLocks noChangeShapeType="1"/>
            </p:cNvSpPr>
            <p:nvPr/>
          </p:nvSpPr>
          <p:spPr bwMode="auto">
            <a:xfrm>
              <a:off x="2304" y="225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101" name="Line 21"/>
            <p:cNvSpPr>
              <a:spLocks noChangeShapeType="1"/>
            </p:cNvSpPr>
            <p:nvPr/>
          </p:nvSpPr>
          <p:spPr bwMode="auto">
            <a:xfrm>
              <a:off x="2304" y="288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102" name="Line 22"/>
            <p:cNvSpPr>
              <a:spLocks noChangeShapeType="1"/>
            </p:cNvSpPr>
            <p:nvPr/>
          </p:nvSpPr>
          <p:spPr bwMode="auto">
            <a:xfrm flipV="1">
              <a:off x="2496" y="225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103" name="Line 23"/>
            <p:cNvSpPr>
              <a:spLocks noChangeShapeType="1"/>
            </p:cNvSpPr>
            <p:nvPr/>
          </p:nvSpPr>
          <p:spPr bwMode="auto">
            <a:xfrm>
              <a:off x="2304" y="27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104" name="Line 24"/>
            <p:cNvSpPr>
              <a:spLocks noChangeShapeType="1"/>
            </p:cNvSpPr>
            <p:nvPr/>
          </p:nvSpPr>
          <p:spPr bwMode="auto">
            <a:xfrm>
              <a:off x="2304" y="268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105" name="Line 25"/>
            <p:cNvSpPr>
              <a:spLocks noChangeShapeType="1"/>
            </p:cNvSpPr>
            <p:nvPr/>
          </p:nvSpPr>
          <p:spPr bwMode="auto">
            <a:xfrm>
              <a:off x="2304" y="259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88079" name="Line 5"/>
          <p:cNvSpPr>
            <a:spLocks noChangeShapeType="1"/>
          </p:cNvSpPr>
          <p:nvPr/>
        </p:nvSpPr>
        <p:spPr bwMode="auto">
          <a:xfrm>
            <a:off x="2514600" y="43434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med"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8080" name="Line 6"/>
          <p:cNvSpPr>
            <a:spLocks noChangeShapeType="1"/>
          </p:cNvSpPr>
          <p:nvPr/>
        </p:nvSpPr>
        <p:spPr bwMode="auto">
          <a:xfrm>
            <a:off x="3352800" y="4343400"/>
            <a:ext cx="24384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none" w="lg" len="med"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2971800" y="3810000"/>
            <a:ext cx="304800" cy="990600"/>
            <a:chOff x="2304" y="2256"/>
            <a:chExt cx="192" cy="624"/>
          </a:xfrm>
        </p:grpSpPr>
        <p:sp>
          <p:nvSpPr>
            <p:cNvPr id="88094" name="Line 9"/>
            <p:cNvSpPr>
              <a:spLocks noChangeShapeType="1"/>
            </p:cNvSpPr>
            <p:nvPr/>
          </p:nvSpPr>
          <p:spPr bwMode="auto">
            <a:xfrm>
              <a:off x="2304" y="225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095" name="Line 10"/>
            <p:cNvSpPr>
              <a:spLocks noChangeShapeType="1"/>
            </p:cNvSpPr>
            <p:nvPr/>
          </p:nvSpPr>
          <p:spPr bwMode="auto">
            <a:xfrm>
              <a:off x="2304" y="288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096" name="Line 11"/>
            <p:cNvSpPr>
              <a:spLocks noChangeShapeType="1"/>
            </p:cNvSpPr>
            <p:nvPr/>
          </p:nvSpPr>
          <p:spPr bwMode="auto">
            <a:xfrm flipV="1">
              <a:off x="2496" y="225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097" name="Line 12"/>
            <p:cNvSpPr>
              <a:spLocks noChangeShapeType="1"/>
            </p:cNvSpPr>
            <p:nvPr/>
          </p:nvSpPr>
          <p:spPr bwMode="auto">
            <a:xfrm>
              <a:off x="2304" y="27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098" name="Line 13"/>
            <p:cNvSpPr>
              <a:spLocks noChangeShapeType="1"/>
            </p:cNvSpPr>
            <p:nvPr/>
          </p:nvSpPr>
          <p:spPr bwMode="auto">
            <a:xfrm>
              <a:off x="2304" y="268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099" name="Line 14"/>
            <p:cNvSpPr>
              <a:spLocks noChangeShapeType="1"/>
            </p:cNvSpPr>
            <p:nvPr/>
          </p:nvSpPr>
          <p:spPr bwMode="auto">
            <a:xfrm>
              <a:off x="2304" y="259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867400" y="3810000"/>
            <a:ext cx="304800" cy="990600"/>
            <a:chOff x="2304" y="2256"/>
            <a:chExt cx="192" cy="624"/>
          </a:xfrm>
        </p:grpSpPr>
        <p:sp>
          <p:nvSpPr>
            <p:cNvPr id="88088" name="Line 20"/>
            <p:cNvSpPr>
              <a:spLocks noChangeShapeType="1"/>
            </p:cNvSpPr>
            <p:nvPr/>
          </p:nvSpPr>
          <p:spPr bwMode="auto">
            <a:xfrm>
              <a:off x="2304" y="225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089" name="Line 21"/>
            <p:cNvSpPr>
              <a:spLocks noChangeShapeType="1"/>
            </p:cNvSpPr>
            <p:nvPr/>
          </p:nvSpPr>
          <p:spPr bwMode="auto">
            <a:xfrm>
              <a:off x="2304" y="288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090" name="Line 22"/>
            <p:cNvSpPr>
              <a:spLocks noChangeShapeType="1"/>
            </p:cNvSpPr>
            <p:nvPr/>
          </p:nvSpPr>
          <p:spPr bwMode="auto">
            <a:xfrm flipV="1">
              <a:off x="2496" y="225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091" name="Line 23"/>
            <p:cNvSpPr>
              <a:spLocks noChangeShapeType="1"/>
            </p:cNvSpPr>
            <p:nvPr/>
          </p:nvSpPr>
          <p:spPr bwMode="auto">
            <a:xfrm>
              <a:off x="2304" y="27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092" name="Line 24"/>
            <p:cNvSpPr>
              <a:spLocks noChangeShapeType="1"/>
            </p:cNvSpPr>
            <p:nvPr/>
          </p:nvSpPr>
          <p:spPr bwMode="auto">
            <a:xfrm>
              <a:off x="2304" y="268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093" name="Line 25"/>
            <p:cNvSpPr>
              <a:spLocks noChangeShapeType="1"/>
            </p:cNvSpPr>
            <p:nvPr/>
          </p:nvSpPr>
          <p:spPr bwMode="auto">
            <a:xfrm>
              <a:off x="2304" y="259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88083" name="Text Box 27"/>
          <p:cNvSpPr txBox="1">
            <a:spLocks noChangeArrowheads="1"/>
          </p:cNvSpPr>
          <p:nvPr/>
        </p:nvSpPr>
        <p:spPr bwMode="auto">
          <a:xfrm>
            <a:off x="3808413" y="4648200"/>
            <a:ext cx="1539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ja-JP" sz="1800"/>
              <a:t>MySQL conn.</a:t>
            </a:r>
          </a:p>
          <a:p>
            <a:pPr algn="ctr"/>
            <a:r>
              <a:rPr lang="en-US" altLang="ja-JP" sz="1800"/>
              <a:t>over SSL,gzip</a:t>
            </a:r>
          </a:p>
        </p:txBody>
      </p:sp>
      <p:sp>
        <p:nvSpPr>
          <p:cNvPr id="88084" name="Text Box 27"/>
          <p:cNvSpPr txBox="1">
            <a:spLocks noChangeArrowheads="1"/>
          </p:cNvSpPr>
          <p:nvPr/>
        </p:nvSpPr>
        <p:spPr bwMode="auto">
          <a:xfrm>
            <a:off x="2971800" y="3440113"/>
            <a:ext cx="32496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ja-JP" sz="1800"/>
              <a:t>→ Contents to be analyzed →</a:t>
            </a:r>
          </a:p>
        </p:txBody>
      </p:sp>
      <p:sp>
        <p:nvSpPr>
          <p:cNvPr id="88085" name="Text Box 27"/>
          <p:cNvSpPr txBox="1">
            <a:spLocks noChangeArrowheads="1"/>
          </p:cNvSpPr>
          <p:nvPr/>
        </p:nvSpPr>
        <p:spPr bwMode="auto">
          <a:xfrm>
            <a:off x="3048000" y="6019800"/>
            <a:ext cx="3057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ja-JP" sz="1800"/>
              <a:t>← Results of the analysis ←</a:t>
            </a:r>
          </a:p>
        </p:txBody>
      </p:sp>
      <p:sp>
        <p:nvSpPr>
          <p:cNvPr id="88086" name="Line 5"/>
          <p:cNvSpPr>
            <a:spLocks noChangeShapeType="1"/>
          </p:cNvSpPr>
          <p:nvPr/>
        </p:nvSpPr>
        <p:spPr bwMode="auto">
          <a:xfrm>
            <a:off x="6248400" y="55626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med"/>
            <a:tailEnd type="non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8087" name="Line 5"/>
          <p:cNvSpPr>
            <a:spLocks noChangeShapeType="1"/>
          </p:cNvSpPr>
          <p:nvPr/>
        </p:nvSpPr>
        <p:spPr bwMode="auto">
          <a:xfrm>
            <a:off x="6248400" y="43434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med"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To </a:t>
            </a:r>
            <a:r>
              <a:rPr lang="en-US" altLang="ja-JP" dirty="0" err="1" smtClean="0"/>
              <a:t>Prefetch</a:t>
            </a:r>
            <a:r>
              <a:rPr lang="en-US" altLang="ja-JP" dirty="0" smtClean="0"/>
              <a:t> Data 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livedoor</a:t>
            </a:r>
            <a:r>
              <a:rPr lang="en-US" altLang="ja-JP" dirty="0" smtClean="0"/>
              <a:t> Reader (web-based feed aggregator) uses Q4M to </a:t>
            </a:r>
            <a:r>
              <a:rPr lang="en-US" altLang="ja-JP" dirty="0" err="1" smtClean="0"/>
              <a:t>prefetch</a:t>
            </a:r>
            <a:r>
              <a:rPr lang="en-US" altLang="ja-JP" dirty="0" smtClean="0"/>
              <a:t> data from database to </a:t>
            </a:r>
            <a:r>
              <a:rPr lang="en-US" altLang="ja-JP" dirty="0" err="1" smtClean="0"/>
              <a:t>memcached</a:t>
            </a:r>
            <a:endParaRPr lang="en-US" altLang="ja-JP" dirty="0" smtClean="0"/>
          </a:p>
          <a:p>
            <a:r>
              <a:rPr lang="en-US" altLang="ja-JP" dirty="0" smtClean="0"/>
              <a:t>uses Q4M for scheduling web crawlers as well</a:t>
            </a:r>
          </a:p>
          <a:p>
            <a:pPr algn="r">
              <a:buNone/>
            </a:pPr>
            <a:r>
              <a:rPr lang="en-US" altLang="ja-JP" sz="2000" dirty="0" smtClean="0"/>
              <a:t>from </a:t>
            </a:r>
            <a:r>
              <a:rPr lang="en-US" altLang="ja-JP" sz="2000" dirty="0" smtClean="0">
                <a:hlinkClick r:id="rId2"/>
              </a:rPr>
              <a:t>http://d.hatena.ne.jp/mala/20081212/1229074359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18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94211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94212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3C3A20-16F2-1845-BADC-921BC64B7E38}" type="slidenum">
              <a:rPr lang="en-US" altLang="ja-JP"/>
              <a:pPr/>
              <a:t>19</a:t>
            </a:fld>
            <a:endParaRPr lang="en-US" altLang="ja-JP"/>
          </a:p>
        </p:txBody>
      </p:sp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Scheduling Web Crawlers</a:t>
            </a:r>
          </a:p>
        </p:txBody>
      </p:sp>
      <p:sp>
        <p:nvSpPr>
          <p:cNvPr id="942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1524000"/>
          </a:xfrm>
        </p:spPr>
        <p:txBody>
          <a:bodyPr/>
          <a:lstStyle/>
          <a:p>
            <a:r>
              <a:rPr lang="en-US" altLang="ja-JP" dirty="0"/>
              <a:t>Web crawlers with retry-on-</a:t>
            </a:r>
            <a:r>
              <a:rPr lang="en-US" altLang="ja-JP" dirty="0" smtClean="0"/>
              <a:t>error</a:t>
            </a:r>
          </a:p>
          <a:p>
            <a:r>
              <a:rPr lang="en-US" altLang="ja-JP" dirty="0" smtClean="0"/>
              <a:t>Sample code included in Q4M dist.</a:t>
            </a:r>
            <a:endParaRPr lang="ja-JP" altLang="en-US" sz="2000" dirty="0"/>
          </a:p>
        </p:txBody>
      </p:sp>
      <p:sp>
        <p:nvSpPr>
          <p:cNvPr id="94215" name="AutoShape 4"/>
          <p:cNvSpPr>
            <a:spLocks noChangeArrowheads="1"/>
          </p:cNvSpPr>
          <p:nvPr/>
        </p:nvSpPr>
        <p:spPr bwMode="auto">
          <a:xfrm>
            <a:off x="1219200" y="3810000"/>
            <a:ext cx="746125" cy="990600"/>
          </a:xfrm>
          <a:prstGeom prst="can">
            <a:avLst>
              <a:gd name="adj" fmla="val 33191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altLang="ja-JP" sz="1800"/>
              <a:t>URL</a:t>
            </a:r>
          </a:p>
          <a:p>
            <a:pPr algn="ctr"/>
            <a:r>
              <a:rPr lang="en-US" altLang="ja-JP" sz="1800"/>
              <a:t>DB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267200" y="3810000"/>
            <a:ext cx="1727200" cy="1357313"/>
            <a:chOff x="2342" y="2448"/>
            <a:chExt cx="1088" cy="855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784" y="2448"/>
              <a:ext cx="192" cy="624"/>
              <a:chOff x="2304" y="2256"/>
              <a:chExt cx="192" cy="624"/>
            </a:xfrm>
          </p:grpSpPr>
          <p:sp>
            <p:nvSpPr>
              <p:cNvPr id="94243" name="Line 7"/>
              <p:cNvSpPr>
                <a:spLocks noChangeShapeType="1"/>
              </p:cNvSpPr>
              <p:nvPr/>
            </p:nvSpPr>
            <p:spPr bwMode="auto">
              <a:xfrm>
                <a:off x="2304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244" name="Line 8"/>
              <p:cNvSpPr>
                <a:spLocks noChangeShapeType="1"/>
              </p:cNvSpPr>
              <p:nvPr/>
            </p:nvSpPr>
            <p:spPr bwMode="auto">
              <a:xfrm>
                <a:off x="2304" y="2880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245" name="Line 9"/>
              <p:cNvSpPr>
                <a:spLocks noChangeShapeType="1"/>
              </p:cNvSpPr>
              <p:nvPr/>
            </p:nvSpPr>
            <p:spPr bwMode="auto">
              <a:xfrm flipV="1">
                <a:off x="2496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246" name="Line 10"/>
              <p:cNvSpPr>
                <a:spLocks noChangeShapeType="1"/>
              </p:cNvSpPr>
              <p:nvPr/>
            </p:nvSpPr>
            <p:spPr bwMode="auto">
              <a:xfrm>
                <a:off x="2304" y="27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247" name="Line 11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248" name="Line 12"/>
              <p:cNvSpPr>
                <a:spLocks noChangeShapeType="1"/>
              </p:cNvSpPr>
              <p:nvPr/>
            </p:nvSpPr>
            <p:spPr bwMode="auto">
              <a:xfrm>
                <a:off x="2304" y="259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94242" name="Text Box 13"/>
            <p:cNvSpPr txBox="1">
              <a:spLocks noChangeArrowheads="1"/>
            </p:cNvSpPr>
            <p:nvPr/>
          </p:nvSpPr>
          <p:spPr bwMode="auto">
            <a:xfrm>
              <a:off x="2342" y="3072"/>
              <a:ext cx="10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altLang="ja-JP" sz="1800"/>
                <a:t>Request Queue</a:t>
              </a:r>
            </a:p>
          </p:txBody>
        </p:sp>
      </p:grpSp>
      <p:sp>
        <p:nvSpPr>
          <p:cNvPr id="94217" name="AutoShape 14"/>
          <p:cNvSpPr>
            <a:spLocks noChangeArrowheads="1"/>
          </p:cNvSpPr>
          <p:nvPr/>
        </p:nvSpPr>
        <p:spPr bwMode="auto">
          <a:xfrm>
            <a:off x="2667000" y="3200400"/>
            <a:ext cx="1447800" cy="1031875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altLang="ja-JP" sz="1800"/>
              <a:t>Spiders</a:t>
            </a:r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6324600" y="3810000"/>
            <a:ext cx="1447800" cy="1357313"/>
            <a:chOff x="2429" y="2448"/>
            <a:chExt cx="912" cy="855"/>
          </a:xfrm>
        </p:grpSpPr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2784" y="2448"/>
              <a:ext cx="192" cy="624"/>
              <a:chOff x="2304" y="2256"/>
              <a:chExt cx="192" cy="624"/>
            </a:xfrm>
          </p:grpSpPr>
          <p:sp>
            <p:nvSpPr>
              <p:cNvPr id="94235" name="Line 20"/>
              <p:cNvSpPr>
                <a:spLocks noChangeShapeType="1"/>
              </p:cNvSpPr>
              <p:nvPr/>
            </p:nvSpPr>
            <p:spPr bwMode="auto">
              <a:xfrm>
                <a:off x="2304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236" name="Line 21"/>
              <p:cNvSpPr>
                <a:spLocks noChangeShapeType="1"/>
              </p:cNvSpPr>
              <p:nvPr/>
            </p:nvSpPr>
            <p:spPr bwMode="auto">
              <a:xfrm>
                <a:off x="2304" y="2880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237" name="Line 22"/>
              <p:cNvSpPr>
                <a:spLocks noChangeShapeType="1"/>
              </p:cNvSpPr>
              <p:nvPr/>
            </p:nvSpPr>
            <p:spPr bwMode="auto">
              <a:xfrm flipV="1">
                <a:off x="2496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238" name="Line 23"/>
              <p:cNvSpPr>
                <a:spLocks noChangeShapeType="1"/>
              </p:cNvSpPr>
              <p:nvPr/>
            </p:nvSpPr>
            <p:spPr bwMode="auto">
              <a:xfrm>
                <a:off x="2304" y="27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239" name="Line 24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4240" name="Line 25"/>
              <p:cNvSpPr>
                <a:spLocks noChangeShapeType="1"/>
              </p:cNvSpPr>
              <p:nvPr/>
            </p:nvSpPr>
            <p:spPr bwMode="auto">
              <a:xfrm>
                <a:off x="2304" y="259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94234" name="Text Box 26"/>
            <p:cNvSpPr txBox="1">
              <a:spLocks noChangeArrowheads="1"/>
            </p:cNvSpPr>
            <p:nvPr/>
          </p:nvSpPr>
          <p:spPr bwMode="auto">
            <a:xfrm>
              <a:off x="2429" y="307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altLang="ja-JP" sz="1800"/>
                <a:t>Retry Queue</a:t>
              </a:r>
            </a:p>
          </p:txBody>
        </p:sp>
      </p:grpSp>
      <p:sp>
        <p:nvSpPr>
          <p:cNvPr id="94219" name="Line 28"/>
          <p:cNvSpPr>
            <a:spLocks noChangeShapeType="1"/>
          </p:cNvSpPr>
          <p:nvPr/>
        </p:nvSpPr>
        <p:spPr bwMode="auto">
          <a:xfrm flipH="1">
            <a:off x="4191000" y="3429000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4220" name="Line 29"/>
          <p:cNvSpPr>
            <a:spLocks noChangeShapeType="1"/>
          </p:cNvSpPr>
          <p:nvPr/>
        </p:nvSpPr>
        <p:spPr bwMode="auto">
          <a:xfrm>
            <a:off x="4191000" y="32766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4221" name="Line 30"/>
          <p:cNvSpPr>
            <a:spLocks noChangeShapeType="1"/>
          </p:cNvSpPr>
          <p:nvPr/>
        </p:nvSpPr>
        <p:spPr bwMode="auto">
          <a:xfrm>
            <a:off x="5105400" y="34290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4222" name="Line 31"/>
          <p:cNvSpPr>
            <a:spLocks noChangeShapeType="1"/>
          </p:cNvSpPr>
          <p:nvPr/>
        </p:nvSpPr>
        <p:spPr bwMode="auto">
          <a:xfrm>
            <a:off x="7010400" y="32766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4223" name="Line 32"/>
          <p:cNvSpPr>
            <a:spLocks noChangeShapeType="1"/>
          </p:cNvSpPr>
          <p:nvPr/>
        </p:nvSpPr>
        <p:spPr bwMode="auto">
          <a:xfrm flipH="1">
            <a:off x="1600200" y="3429000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4224" name="Line 33"/>
          <p:cNvSpPr>
            <a:spLocks noChangeShapeType="1"/>
          </p:cNvSpPr>
          <p:nvPr/>
        </p:nvSpPr>
        <p:spPr bwMode="auto">
          <a:xfrm>
            <a:off x="1600200" y="3429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4225" name="AutoShape 34"/>
          <p:cNvSpPr>
            <a:spLocks noChangeArrowheads="1"/>
          </p:cNvSpPr>
          <p:nvPr/>
        </p:nvSpPr>
        <p:spPr bwMode="auto">
          <a:xfrm>
            <a:off x="5486400" y="5257800"/>
            <a:ext cx="1219200" cy="762000"/>
          </a:xfrm>
          <a:prstGeom prst="flowChart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altLang="ja-JP" sz="1800"/>
              <a:t>Re-</a:t>
            </a:r>
          </a:p>
          <a:p>
            <a:pPr algn="ctr"/>
            <a:r>
              <a:rPr lang="en-US" altLang="ja-JP" sz="1800"/>
              <a:t>scheduler</a:t>
            </a:r>
          </a:p>
        </p:txBody>
      </p:sp>
      <p:sp>
        <p:nvSpPr>
          <p:cNvPr id="94226" name="Line 37"/>
          <p:cNvSpPr>
            <a:spLocks noChangeShapeType="1"/>
          </p:cNvSpPr>
          <p:nvPr/>
        </p:nvSpPr>
        <p:spPr bwMode="auto">
          <a:xfrm>
            <a:off x="7010400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4227" name="Line 38"/>
          <p:cNvSpPr>
            <a:spLocks noChangeShapeType="1"/>
          </p:cNvSpPr>
          <p:nvPr/>
        </p:nvSpPr>
        <p:spPr bwMode="auto">
          <a:xfrm flipH="1">
            <a:off x="6781800" y="55626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4228" name="Line 39"/>
          <p:cNvSpPr>
            <a:spLocks noChangeShapeType="1"/>
          </p:cNvSpPr>
          <p:nvPr/>
        </p:nvSpPr>
        <p:spPr bwMode="auto">
          <a:xfrm flipH="1">
            <a:off x="5105400" y="55626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4229" name="Line 40"/>
          <p:cNvSpPr>
            <a:spLocks noChangeShapeType="1"/>
          </p:cNvSpPr>
          <p:nvPr/>
        </p:nvSpPr>
        <p:spPr bwMode="auto">
          <a:xfrm flipV="1">
            <a:off x="5105400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4230" name="Text Box 41"/>
          <p:cNvSpPr txBox="1">
            <a:spLocks noChangeArrowheads="1"/>
          </p:cNvSpPr>
          <p:nvPr/>
        </p:nvSpPr>
        <p:spPr bwMode="auto">
          <a:xfrm>
            <a:off x="1371600" y="3124200"/>
            <a:ext cx="11350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ja-JP" sz="1400"/>
              <a:t>Store Result</a:t>
            </a:r>
          </a:p>
        </p:txBody>
      </p:sp>
      <p:sp>
        <p:nvSpPr>
          <p:cNvPr id="94231" name="Text Box 42"/>
          <p:cNvSpPr txBox="1">
            <a:spLocks noChangeArrowheads="1"/>
          </p:cNvSpPr>
          <p:nvPr/>
        </p:nvSpPr>
        <p:spPr bwMode="auto">
          <a:xfrm>
            <a:off x="4191000" y="3505200"/>
            <a:ext cx="9509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ja-JP" sz="1400"/>
              <a:t>Read URL</a:t>
            </a:r>
          </a:p>
        </p:txBody>
      </p:sp>
      <p:sp>
        <p:nvSpPr>
          <p:cNvPr id="94232" name="Text Box 43"/>
          <p:cNvSpPr txBox="1">
            <a:spLocks noChangeArrowheads="1"/>
          </p:cNvSpPr>
          <p:nvPr/>
        </p:nvSpPr>
        <p:spPr bwMode="auto">
          <a:xfrm>
            <a:off x="4191000" y="2971800"/>
            <a:ext cx="3476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ja-JP" sz="1400"/>
              <a:t>If failed to fetch, store URL in retry queue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16387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Font typeface="Wingdings" charset="2"/>
              <a:buNone/>
            </a:pPr>
            <a:r>
              <a:rPr lang="en-US" altLang="ja-JP" dirty="0" smtClean="0"/>
              <a:t>Background</a:t>
            </a:r>
          </a:p>
        </p:txBody>
      </p:sp>
      <p:sp>
        <p:nvSpPr>
          <p:cNvPr id="16388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</a:p>
        </p:txBody>
      </p:sp>
      <p:sp>
        <p:nvSpPr>
          <p:cNvPr id="16389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</a:p>
        </p:txBody>
      </p:sp>
      <p:sp>
        <p:nvSpPr>
          <p:cNvPr id="16390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761A6E-5777-C54F-821C-3BE2B4BADF01}" type="slidenum">
              <a:rPr lang="en-US" altLang="ja-JP" smtClean="0"/>
              <a:pPr/>
              <a:t>2</a:t>
            </a:fld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Delayed Content Generation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>
                <a:hlinkClick r:id="rId2"/>
              </a:rPr>
              <a:t>Hatetter</a:t>
            </a:r>
            <a:r>
              <a:rPr lang="en-US" altLang="ja-JP" dirty="0" smtClean="0">
                <a:hlinkClick r:id="rId2"/>
              </a:rPr>
              <a:t> </a:t>
            </a:r>
            <a:r>
              <a:rPr lang="en-US" altLang="ja-JP" dirty="0" smtClean="0"/>
              <a:t>(RSS feed-to-twitter-API gateway) uses Q4M to delay content generation</a:t>
            </a:r>
          </a:p>
          <a:p>
            <a:pPr lvl="1"/>
            <a:r>
              <a:rPr lang="en-US" altLang="ja-JP" dirty="0" smtClean="0"/>
              <a:t>Source code: </a:t>
            </a:r>
            <a:r>
              <a:rPr lang="en-US" altLang="ja-JP" dirty="0" smtClean="0">
                <a:hlinkClick r:id="rId3"/>
              </a:rPr>
              <a:t>github.com/yappo/website-hatetter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20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90115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90116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6F8AB6-13BF-BC46-BE03-1FF75684C06B}" type="slidenum">
              <a:rPr lang="en-US" altLang="ja-JP"/>
              <a:pPr/>
              <a:t>21</a:t>
            </a:fld>
            <a:endParaRPr lang="en-US" altLang="ja-JP"/>
          </a:p>
        </p:txBody>
      </p:sp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User Notifications</a:t>
            </a:r>
          </a:p>
        </p:txBody>
      </p:sp>
      <p:sp>
        <p:nvSpPr>
          <p:cNvPr id="901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152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/>
              <a:t>For sending notifications from web services</a:t>
            </a:r>
          </a:p>
        </p:txBody>
      </p:sp>
      <p:sp>
        <p:nvSpPr>
          <p:cNvPr id="90119" name="AutoShape 4"/>
          <p:cNvSpPr>
            <a:spLocks noChangeArrowheads="1"/>
          </p:cNvSpPr>
          <p:nvPr/>
        </p:nvSpPr>
        <p:spPr bwMode="auto">
          <a:xfrm>
            <a:off x="4159250" y="3200400"/>
            <a:ext cx="746125" cy="990600"/>
          </a:xfrm>
          <a:prstGeom prst="can">
            <a:avLst>
              <a:gd name="adj" fmla="val 33191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altLang="ja-JP" sz="1800"/>
              <a:t>DB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973513" y="4572000"/>
            <a:ext cx="1119187" cy="1357313"/>
            <a:chOff x="2529" y="2448"/>
            <a:chExt cx="705" cy="85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2784" y="2448"/>
              <a:ext cx="192" cy="624"/>
              <a:chOff x="2304" y="2256"/>
              <a:chExt cx="192" cy="624"/>
            </a:xfrm>
          </p:grpSpPr>
          <p:sp>
            <p:nvSpPr>
              <p:cNvPr id="90130" name="Line 8"/>
              <p:cNvSpPr>
                <a:spLocks noChangeShapeType="1"/>
              </p:cNvSpPr>
              <p:nvPr/>
            </p:nvSpPr>
            <p:spPr bwMode="auto">
              <a:xfrm>
                <a:off x="2304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0131" name="Line 9"/>
              <p:cNvSpPr>
                <a:spLocks noChangeShapeType="1"/>
              </p:cNvSpPr>
              <p:nvPr/>
            </p:nvSpPr>
            <p:spPr bwMode="auto">
              <a:xfrm>
                <a:off x="2304" y="2880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0132" name="Line 10"/>
              <p:cNvSpPr>
                <a:spLocks noChangeShapeType="1"/>
              </p:cNvSpPr>
              <p:nvPr/>
            </p:nvSpPr>
            <p:spPr bwMode="auto">
              <a:xfrm flipV="1">
                <a:off x="2496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0133" name="Line 11"/>
              <p:cNvSpPr>
                <a:spLocks noChangeShapeType="1"/>
              </p:cNvSpPr>
              <p:nvPr/>
            </p:nvSpPr>
            <p:spPr bwMode="auto">
              <a:xfrm>
                <a:off x="2304" y="27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0134" name="Line 12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90135" name="Line 13"/>
              <p:cNvSpPr>
                <a:spLocks noChangeShapeType="1"/>
              </p:cNvSpPr>
              <p:nvPr/>
            </p:nvSpPr>
            <p:spPr bwMode="auto">
              <a:xfrm>
                <a:off x="2304" y="259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90129" name="Text Box 14"/>
            <p:cNvSpPr txBox="1">
              <a:spLocks noChangeArrowheads="1"/>
            </p:cNvSpPr>
            <p:nvPr/>
          </p:nvSpPr>
          <p:spPr bwMode="auto">
            <a:xfrm>
              <a:off x="2529" y="3072"/>
              <a:ext cx="70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altLang="ja-JP" sz="1800"/>
                <a:t>Queue(s)</a:t>
              </a:r>
            </a:p>
          </p:txBody>
        </p:sp>
      </p:grpSp>
      <p:sp>
        <p:nvSpPr>
          <p:cNvPr id="90121" name="AutoShape 15"/>
          <p:cNvSpPr>
            <a:spLocks noChangeArrowheads="1"/>
          </p:cNvSpPr>
          <p:nvPr/>
        </p:nvSpPr>
        <p:spPr bwMode="auto">
          <a:xfrm>
            <a:off x="1371600" y="3921125"/>
            <a:ext cx="1447800" cy="1031875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altLang="ja-JP" sz="1800"/>
              <a:t>App. Logic</a:t>
            </a:r>
          </a:p>
        </p:txBody>
      </p:sp>
      <p:sp>
        <p:nvSpPr>
          <p:cNvPr id="90122" name="Line 18"/>
          <p:cNvSpPr>
            <a:spLocks noChangeShapeType="1"/>
          </p:cNvSpPr>
          <p:nvPr/>
        </p:nvSpPr>
        <p:spPr bwMode="auto">
          <a:xfrm flipV="1">
            <a:off x="2971800" y="3733800"/>
            <a:ext cx="9906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0123" name="Line 19"/>
          <p:cNvSpPr>
            <a:spLocks noChangeShapeType="1"/>
          </p:cNvSpPr>
          <p:nvPr/>
        </p:nvSpPr>
        <p:spPr bwMode="auto">
          <a:xfrm>
            <a:off x="2971800" y="4495800"/>
            <a:ext cx="990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0124" name="AutoShape 20"/>
          <p:cNvSpPr>
            <a:spLocks noChangeArrowheads="1"/>
          </p:cNvSpPr>
          <p:nvPr/>
        </p:nvSpPr>
        <p:spPr bwMode="auto">
          <a:xfrm>
            <a:off x="6096000" y="3997325"/>
            <a:ext cx="1600200" cy="1031875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altLang="ja-JP" sz="1800"/>
              <a:t>SMTP Agent</a:t>
            </a:r>
          </a:p>
        </p:txBody>
      </p:sp>
      <p:sp>
        <p:nvSpPr>
          <p:cNvPr id="90125" name="AutoShape 21"/>
          <p:cNvSpPr>
            <a:spLocks noChangeArrowheads="1"/>
          </p:cNvSpPr>
          <p:nvPr/>
        </p:nvSpPr>
        <p:spPr bwMode="auto">
          <a:xfrm>
            <a:off x="6096000" y="5292725"/>
            <a:ext cx="1600200" cy="1031875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altLang="ja-JP" sz="1800"/>
              <a:t>IM Agent</a:t>
            </a:r>
          </a:p>
        </p:txBody>
      </p:sp>
      <p:sp>
        <p:nvSpPr>
          <p:cNvPr id="90126" name="Line 22"/>
          <p:cNvSpPr>
            <a:spLocks noChangeShapeType="1"/>
          </p:cNvSpPr>
          <p:nvPr/>
        </p:nvSpPr>
        <p:spPr bwMode="auto">
          <a:xfrm flipV="1">
            <a:off x="4876800" y="4572000"/>
            <a:ext cx="9906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0127" name="Line 23"/>
          <p:cNvSpPr>
            <a:spLocks noChangeShapeType="1"/>
          </p:cNvSpPr>
          <p:nvPr/>
        </p:nvSpPr>
        <p:spPr bwMode="auto">
          <a:xfrm>
            <a:off x="4876800" y="5334000"/>
            <a:ext cx="990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US" altLang="ja-JP" dirty="0" smtClean="0"/>
              <a:t>Installing Q4M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22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Installing Q4M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Compatible with </a:t>
            </a:r>
            <a:r>
              <a:rPr lang="en-US" altLang="ja-JP" dirty="0" err="1" smtClean="0"/>
              <a:t>MySQL</a:t>
            </a:r>
            <a:r>
              <a:rPr lang="en-US" altLang="ja-JP" dirty="0" smtClean="0"/>
              <a:t> 5.1</a:t>
            </a:r>
          </a:p>
          <a:p>
            <a:r>
              <a:rPr lang="en-US" altLang="ja-JP" dirty="0" smtClean="0"/>
              <a:t>Download from </a:t>
            </a:r>
            <a:r>
              <a:rPr lang="en-US" altLang="ja-JP" dirty="0" smtClean="0">
                <a:hlinkClick r:id="rId2"/>
              </a:rPr>
              <a:t>q4m.31tools.com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Binary releases available for some platforms</a:t>
            </a:r>
          </a:p>
          <a:p>
            <a:r>
              <a:rPr lang="en-US" altLang="ja-JP" dirty="0" smtClean="0"/>
              <a:t>Installing from source:</a:t>
            </a:r>
          </a:p>
          <a:p>
            <a:pPr lvl="1"/>
            <a:r>
              <a:rPr lang="en-US" altLang="ja-JP" dirty="0" smtClean="0"/>
              <a:t>requires source code of </a:t>
            </a:r>
            <a:r>
              <a:rPr lang="en-US" altLang="ja-JP" dirty="0" err="1" smtClean="0"/>
              <a:t>MySQL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./configure &amp;&amp; make &amp;&amp; make install</a:t>
            </a:r>
          </a:p>
          <a:p>
            <a:pPr lvl="1"/>
            <a:r>
              <a:rPr lang="en-US" altLang="ja-JP" dirty="0" smtClean="0"/>
              <a:t>run support-files/</a:t>
            </a:r>
            <a:r>
              <a:rPr lang="en-US" altLang="ja-JP" dirty="0" err="1" smtClean="0"/>
              <a:t>install.sql</a:t>
            </a:r>
            <a:endParaRPr lang="en-US" altLang="ja-JP" dirty="0" smtClean="0"/>
          </a:p>
          <a:p>
            <a:pPr lvl="1"/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23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102403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10240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026718-54CD-BB48-BB41-7976834B0C05}" type="slidenum">
              <a:rPr lang="en-US" altLang="ja-JP"/>
              <a:pPr/>
              <a:t>24</a:t>
            </a:fld>
            <a:endParaRPr lang="en-US" altLang="ja-JP"/>
          </a:p>
        </p:txBody>
      </p:sp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Configuration Options of Q4M</a:t>
            </a:r>
          </a:p>
        </p:txBody>
      </p:sp>
      <p:sp>
        <p:nvSpPr>
          <p:cNvPr id="1024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--with-sync=</a:t>
            </a:r>
            <a:r>
              <a:rPr lang="en-US" altLang="ja-JP" dirty="0" err="1"/>
              <a:t>no|fsync|fdatasync|fcntl</a:t>
            </a:r>
            <a:endParaRPr lang="en-US" altLang="ja-JP" dirty="0"/>
          </a:p>
          <a:p>
            <a:pPr lvl="1"/>
            <a:r>
              <a:rPr lang="en-US" altLang="ja-JP" dirty="0"/>
              <a:t>Controls synchronization to </a:t>
            </a:r>
            <a:r>
              <a:rPr lang="en-US" altLang="ja-JP" dirty="0" smtClean="0"/>
              <a:t>disk</a:t>
            </a:r>
          </a:p>
          <a:p>
            <a:pPr lvl="1"/>
            <a:r>
              <a:rPr lang="en-US" altLang="ja-JP" dirty="0" smtClean="0"/>
              <a:t>default: </a:t>
            </a:r>
            <a:r>
              <a:rPr lang="en-US" altLang="ja-JP" dirty="0" err="1" smtClean="0"/>
              <a:t>fdatasync</a:t>
            </a:r>
            <a:r>
              <a:rPr lang="en-US" altLang="ja-JP" dirty="0" smtClean="0"/>
              <a:t> on </a:t>
            </a:r>
            <a:r>
              <a:rPr lang="en-US" altLang="ja-JP" dirty="0" err="1" smtClean="0"/>
              <a:t>linux</a:t>
            </a:r>
            <a:endParaRPr lang="en-US" altLang="ja-JP" dirty="0" smtClean="0"/>
          </a:p>
          <a:p>
            <a:r>
              <a:rPr lang="en-US" altLang="ja-JP" dirty="0"/>
              <a:t>--enable-</a:t>
            </a:r>
            <a:r>
              <a:rPr lang="en-US" altLang="ja-JP" dirty="0" err="1" smtClean="0"/>
              <a:t>mmap</a:t>
            </a:r>
            <a:endParaRPr lang="en-US" altLang="ja-JP" dirty="0" smtClean="0"/>
          </a:p>
          <a:p>
            <a:pPr lvl="1"/>
            <a:r>
              <a:rPr lang="en-US" altLang="ja-JP" dirty="0" err="1"/>
              <a:t>Mmap’ed</a:t>
            </a:r>
            <a:r>
              <a:rPr lang="en-US" altLang="ja-JP" dirty="0"/>
              <a:t> reads lead to higher </a:t>
            </a:r>
            <a:r>
              <a:rPr lang="en-US" altLang="ja-JP" dirty="0" smtClean="0"/>
              <a:t>throughput</a:t>
            </a:r>
          </a:p>
          <a:p>
            <a:pPr lvl="1"/>
            <a:r>
              <a:rPr lang="en-US" altLang="ja-JP" dirty="0" smtClean="0"/>
              <a:t>default: yes</a:t>
            </a:r>
          </a:p>
          <a:p>
            <a:r>
              <a:rPr lang="en-US" altLang="ja-JP" dirty="0"/>
              <a:t>-</a:t>
            </a:r>
            <a:r>
              <a:rPr lang="en-US" altLang="ja-JP" dirty="0" smtClean="0"/>
              <a:t>-with-delete=</a:t>
            </a:r>
            <a:r>
              <a:rPr lang="en-US" altLang="ja-JP" dirty="0" err="1" smtClean="0"/>
              <a:t>pwrite|msync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msync</a:t>
            </a:r>
            <a:r>
              <a:rPr lang="en-US" altLang="ja-JP" dirty="0" smtClean="0"/>
              <a:t> </a:t>
            </a:r>
            <a:r>
              <a:rPr lang="en-US" altLang="ja-JP" dirty="0"/>
              <a:t>recommended on </a:t>
            </a:r>
            <a:r>
              <a:rPr lang="en-US" altLang="ja-JP" dirty="0" err="1"/>
              <a:t>linux</a:t>
            </a:r>
            <a:r>
              <a:rPr lang="en-US" altLang="ja-JP" dirty="0"/>
              <a:t>&gt;=2.6.20 if you need really high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35843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3584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04DF51-B902-8C4C-AB61-799827CBA43C}" type="slidenum">
              <a:rPr lang="en-US" altLang="ja-JP"/>
              <a:pPr/>
              <a:t>25</a:t>
            </a:fld>
            <a:endParaRPr lang="en-US" altLang="ja-JP"/>
          </a:p>
        </p:txBody>
      </p:sp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pPr algn="ctr">
              <a:buFont typeface="Wingdings" charset="2"/>
              <a:buNone/>
            </a:pPr>
            <a:r>
              <a:rPr lang="en-US" altLang="ja-JP" smtClean="0"/>
              <a:t>Q4M Basics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The Model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26</a:t>
            </a:fld>
            <a:endParaRPr lang="en-US" altLang="ja-JP"/>
          </a:p>
        </p:txBody>
      </p:sp>
      <p:grpSp>
        <p:nvGrpSpPr>
          <p:cNvPr id="3" name="図形グループ 24"/>
          <p:cNvGrpSpPr/>
          <p:nvPr/>
        </p:nvGrpSpPr>
        <p:grpSpPr>
          <a:xfrm>
            <a:off x="5562600" y="3505200"/>
            <a:ext cx="3276600" cy="2057400"/>
            <a:chOff x="3352800" y="2286000"/>
            <a:chExt cx="3276600" cy="2057400"/>
          </a:xfrm>
        </p:grpSpPr>
        <p:sp>
          <p:nvSpPr>
            <p:cNvPr id="24" name="フローチャート: 書類 23"/>
            <p:cNvSpPr/>
            <p:nvPr/>
          </p:nvSpPr>
          <p:spPr bwMode="auto">
            <a:xfrm>
              <a:off x="3657600" y="2590800"/>
              <a:ext cx="2971800" cy="1752600"/>
            </a:xfrm>
            <a:prstGeom prst="flowChartDocumen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sp>
        <p:sp>
          <p:nvSpPr>
            <p:cNvPr id="23" name="フローチャート: 書類 22"/>
            <p:cNvSpPr/>
            <p:nvPr/>
          </p:nvSpPr>
          <p:spPr bwMode="auto">
            <a:xfrm>
              <a:off x="3505200" y="2438400"/>
              <a:ext cx="2971800" cy="1752600"/>
            </a:xfrm>
            <a:prstGeom prst="flowChartDocumen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sp>
        <p:sp>
          <p:nvSpPr>
            <p:cNvPr id="21" name="フローチャート: 書類 20"/>
            <p:cNvSpPr/>
            <p:nvPr/>
          </p:nvSpPr>
          <p:spPr bwMode="auto">
            <a:xfrm>
              <a:off x="3352800" y="2286000"/>
              <a:ext cx="2971800" cy="1752600"/>
            </a:xfrm>
            <a:prstGeom prst="flowChartDocumen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sp>
        <p:sp>
          <p:nvSpPr>
            <p:cNvPr id="22" name="テキスト ボックス 21"/>
            <p:cNvSpPr txBox="1"/>
            <p:nvPr/>
          </p:nvSpPr>
          <p:spPr>
            <a:xfrm>
              <a:off x="3352801" y="2362200"/>
              <a:ext cx="2971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kumimoji="1" lang="ja-JP" altLang="en-US" sz="1400" dirty="0"/>
            </a:p>
          </p:txBody>
        </p:sp>
      </p:grpSp>
      <p:sp>
        <p:nvSpPr>
          <p:cNvPr id="8" name="Line 14"/>
          <p:cNvSpPr>
            <a:spLocks noChangeShapeType="1"/>
          </p:cNvSpPr>
          <p:nvPr/>
        </p:nvSpPr>
        <p:spPr bwMode="auto">
          <a:xfrm>
            <a:off x="2895600" y="4433888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" name="Line 15"/>
          <p:cNvSpPr>
            <a:spLocks noChangeShapeType="1"/>
          </p:cNvSpPr>
          <p:nvPr/>
        </p:nvSpPr>
        <p:spPr bwMode="auto">
          <a:xfrm>
            <a:off x="4800600" y="4433888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3962402" y="3900488"/>
            <a:ext cx="1223963" cy="1360487"/>
            <a:chOff x="2496" y="2448"/>
            <a:chExt cx="771" cy="857"/>
          </a:xfrm>
        </p:grpSpPr>
        <p:grpSp>
          <p:nvGrpSpPr>
            <p:cNvPr id="10" name="Group 10"/>
            <p:cNvGrpSpPr>
              <a:grpSpLocks/>
            </p:cNvGrpSpPr>
            <p:nvPr/>
          </p:nvGrpSpPr>
          <p:grpSpPr bwMode="auto">
            <a:xfrm>
              <a:off x="2784" y="2448"/>
              <a:ext cx="192" cy="624"/>
              <a:chOff x="2304" y="2256"/>
              <a:chExt cx="192" cy="624"/>
            </a:xfrm>
          </p:grpSpPr>
          <p:sp>
            <p:nvSpPr>
              <p:cNvPr id="14" name="Line 4"/>
              <p:cNvSpPr>
                <a:spLocks noChangeShapeType="1"/>
              </p:cNvSpPr>
              <p:nvPr/>
            </p:nvSpPr>
            <p:spPr bwMode="auto">
              <a:xfrm>
                <a:off x="2304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" name="Line 5"/>
              <p:cNvSpPr>
                <a:spLocks noChangeShapeType="1"/>
              </p:cNvSpPr>
              <p:nvPr/>
            </p:nvSpPr>
            <p:spPr bwMode="auto">
              <a:xfrm>
                <a:off x="2304" y="2880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" name="Line 6"/>
              <p:cNvSpPr>
                <a:spLocks noChangeShapeType="1"/>
              </p:cNvSpPr>
              <p:nvPr/>
            </p:nvSpPr>
            <p:spPr bwMode="auto">
              <a:xfrm flipV="1">
                <a:off x="2496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" name="Line 7"/>
              <p:cNvSpPr>
                <a:spLocks noChangeShapeType="1"/>
              </p:cNvSpPr>
              <p:nvPr/>
            </p:nvSpPr>
            <p:spPr bwMode="auto">
              <a:xfrm>
                <a:off x="2304" y="27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" name="Line 8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9" name="Line 9"/>
              <p:cNvSpPr>
                <a:spLocks noChangeShapeType="1"/>
              </p:cNvSpPr>
              <p:nvPr/>
            </p:nvSpPr>
            <p:spPr bwMode="auto">
              <a:xfrm>
                <a:off x="2304" y="259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13" name="Text Box 17"/>
            <p:cNvSpPr txBox="1">
              <a:spLocks noChangeArrowheads="1"/>
            </p:cNvSpPr>
            <p:nvPr/>
          </p:nvSpPr>
          <p:spPr bwMode="auto">
            <a:xfrm>
              <a:off x="2496" y="3072"/>
              <a:ext cx="77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altLang="ja-JP" sz="1800" dirty="0" smtClean="0"/>
                <a:t>Q4M table</a:t>
              </a:r>
              <a:endParaRPr lang="en-US" altLang="ja-JP" sz="1800" dirty="0"/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6553200" y="5638800"/>
            <a:ext cx="1350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800" dirty="0" smtClean="0"/>
              <a:t>Subscribers</a:t>
            </a:r>
            <a:endParaRPr kumimoji="1" lang="ja-JP" altLang="en-US" sz="1800" dirty="0"/>
          </a:p>
        </p:txBody>
      </p:sp>
      <p:grpSp>
        <p:nvGrpSpPr>
          <p:cNvPr id="11" name="図形グループ 29"/>
          <p:cNvGrpSpPr/>
          <p:nvPr/>
        </p:nvGrpSpPr>
        <p:grpSpPr>
          <a:xfrm>
            <a:off x="1752600" y="2819400"/>
            <a:ext cx="2438400" cy="822960"/>
            <a:chOff x="533400" y="3321812"/>
            <a:chExt cx="2438400" cy="822960"/>
          </a:xfrm>
        </p:grpSpPr>
        <p:sp>
          <p:nvSpPr>
            <p:cNvPr id="27" name="フリーフォーム 26"/>
            <p:cNvSpPr/>
            <p:nvPr/>
          </p:nvSpPr>
          <p:spPr bwMode="auto">
            <a:xfrm>
              <a:off x="533400" y="3321812"/>
              <a:ext cx="2438400" cy="822960"/>
            </a:xfrm>
            <a:custGeom>
              <a:avLst/>
              <a:gdLst>
                <a:gd name="connsiteX0" fmla="*/ 0 w 21600"/>
                <a:gd name="connsiteY0" fmla="*/ 0 h 21600"/>
                <a:gd name="connsiteX1" fmla="*/ 21600 w 21600"/>
                <a:gd name="connsiteY1" fmla="*/ 0 h 21600"/>
                <a:gd name="connsiteX2" fmla="*/ 21600 w 21600"/>
                <a:gd name="connsiteY2" fmla="*/ 17322 h 21600"/>
                <a:gd name="connsiteX3" fmla="*/ 0 w 21600"/>
                <a:gd name="connsiteY3" fmla="*/ 20172 h 21600"/>
                <a:gd name="connsiteX4" fmla="*/ 0 w 21600"/>
                <a:gd name="connsiteY4" fmla="*/ 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17322"/>
                  </a:lnTo>
                  <a:cubicBezTo>
                    <a:pt x="10800" y="17322"/>
                    <a:pt x="10800" y="23922"/>
                    <a:pt x="0" y="2017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sp>
        <p:sp>
          <p:nvSpPr>
            <p:cNvPr id="29" name="テキスト ボックス 28"/>
            <p:cNvSpPr txBox="1"/>
            <p:nvPr/>
          </p:nvSpPr>
          <p:spPr>
            <a:xfrm>
              <a:off x="533400" y="3505200"/>
              <a:ext cx="18466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kumimoji="1" lang="ja-JP" altLang="en-US" sz="1400" dirty="0">
                <a:latin typeface="Courier"/>
                <a:cs typeface="Courier"/>
              </a:endParaRPr>
            </a:p>
          </p:txBody>
        </p:sp>
      </p:grpSp>
      <p:grpSp>
        <p:nvGrpSpPr>
          <p:cNvPr id="12" name="図形グループ 30"/>
          <p:cNvGrpSpPr/>
          <p:nvPr/>
        </p:nvGrpSpPr>
        <p:grpSpPr>
          <a:xfrm>
            <a:off x="381000" y="4130040"/>
            <a:ext cx="2438400" cy="822960"/>
            <a:chOff x="533400" y="3321812"/>
            <a:chExt cx="2438400" cy="822960"/>
          </a:xfrm>
        </p:grpSpPr>
        <p:sp>
          <p:nvSpPr>
            <p:cNvPr id="32" name="フリーフォーム 31"/>
            <p:cNvSpPr/>
            <p:nvPr/>
          </p:nvSpPr>
          <p:spPr bwMode="auto">
            <a:xfrm>
              <a:off x="533400" y="3321812"/>
              <a:ext cx="2438400" cy="822960"/>
            </a:xfrm>
            <a:custGeom>
              <a:avLst/>
              <a:gdLst>
                <a:gd name="connsiteX0" fmla="*/ 0 w 21600"/>
                <a:gd name="connsiteY0" fmla="*/ 0 h 21600"/>
                <a:gd name="connsiteX1" fmla="*/ 21600 w 21600"/>
                <a:gd name="connsiteY1" fmla="*/ 0 h 21600"/>
                <a:gd name="connsiteX2" fmla="*/ 21600 w 21600"/>
                <a:gd name="connsiteY2" fmla="*/ 17322 h 21600"/>
                <a:gd name="connsiteX3" fmla="*/ 0 w 21600"/>
                <a:gd name="connsiteY3" fmla="*/ 20172 h 21600"/>
                <a:gd name="connsiteX4" fmla="*/ 0 w 21600"/>
                <a:gd name="connsiteY4" fmla="*/ 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17322"/>
                  </a:lnTo>
                  <a:cubicBezTo>
                    <a:pt x="10800" y="17322"/>
                    <a:pt x="10800" y="23922"/>
                    <a:pt x="0" y="2017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sp>
        <p:sp>
          <p:nvSpPr>
            <p:cNvPr id="33" name="テキスト ボックス 32"/>
            <p:cNvSpPr txBox="1"/>
            <p:nvPr/>
          </p:nvSpPr>
          <p:spPr>
            <a:xfrm>
              <a:off x="533400" y="3505200"/>
              <a:ext cx="18466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kumimoji="1" lang="ja-JP" altLang="en-US" sz="1400" dirty="0">
                <a:latin typeface="Courier"/>
                <a:cs typeface="Courier"/>
              </a:endParaRPr>
            </a:p>
          </p:txBody>
        </p:sp>
      </p:grpSp>
      <p:grpSp>
        <p:nvGrpSpPr>
          <p:cNvPr id="20" name="図形グループ 33"/>
          <p:cNvGrpSpPr/>
          <p:nvPr/>
        </p:nvGrpSpPr>
        <p:grpSpPr>
          <a:xfrm>
            <a:off x="1295400" y="5360908"/>
            <a:ext cx="2438400" cy="822960"/>
            <a:chOff x="533400" y="3321812"/>
            <a:chExt cx="2438400" cy="822960"/>
          </a:xfrm>
        </p:grpSpPr>
        <p:sp>
          <p:nvSpPr>
            <p:cNvPr id="35" name="フリーフォーム 34"/>
            <p:cNvSpPr/>
            <p:nvPr/>
          </p:nvSpPr>
          <p:spPr bwMode="auto">
            <a:xfrm>
              <a:off x="533400" y="3321812"/>
              <a:ext cx="2438400" cy="822960"/>
            </a:xfrm>
            <a:custGeom>
              <a:avLst/>
              <a:gdLst>
                <a:gd name="connsiteX0" fmla="*/ 0 w 21600"/>
                <a:gd name="connsiteY0" fmla="*/ 0 h 21600"/>
                <a:gd name="connsiteX1" fmla="*/ 21600 w 21600"/>
                <a:gd name="connsiteY1" fmla="*/ 0 h 21600"/>
                <a:gd name="connsiteX2" fmla="*/ 21600 w 21600"/>
                <a:gd name="connsiteY2" fmla="*/ 17322 h 21600"/>
                <a:gd name="connsiteX3" fmla="*/ 0 w 21600"/>
                <a:gd name="connsiteY3" fmla="*/ 20172 h 21600"/>
                <a:gd name="connsiteX4" fmla="*/ 0 w 21600"/>
                <a:gd name="connsiteY4" fmla="*/ 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17322"/>
                  </a:lnTo>
                  <a:cubicBezTo>
                    <a:pt x="10800" y="17322"/>
                    <a:pt x="10800" y="23922"/>
                    <a:pt x="0" y="2017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sp>
        <p:sp>
          <p:nvSpPr>
            <p:cNvPr id="36" name="テキスト ボックス 35"/>
            <p:cNvSpPr txBox="1"/>
            <p:nvPr/>
          </p:nvSpPr>
          <p:spPr>
            <a:xfrm>
              <a:off x="533400" y="3505200"/>
              <a:ext cx="18466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kumimoji="1" lang="ja-JP" altLang="en-US" sz="1400" dirty="0">
                <a:latin typeface="Courier"/>
                <a:cs typeface="Courier"/>
              </a:endParaRPr>
            </a:p>
          </p:txBody>
        </p:sp>
      </p:grpSp>
      <p:sp>
        <p:nvSpPr>
          <p:cNvPr id="37" name="Line 14"/>
          <p:cNvSpPr>
            <a:spLocks noChangeShapeType="1"/>
          </p:cNvSpPr>
          <p:nvPr/>
        </p:nvSpPr>
        <p:spPr bwMode="auto">
          <a:xfrm>
            <a:off x="3352800" y="3581400"/>
            <a:ext cx="9906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8" name="Line 14"/>
          <p:cNvSpPr>
            <a:spLocks noChangeShapeType="1"/>
          </p:cNvSpPr>
          <p:nvPr/>
        </p:nvSpPr>
        <p:spPr bwMode="auto">
          <a:xfrm flipV="1">
            <a:off x="3200400" y="4724400"/>
            <a:ext cx="11430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838200" y="4953000"/>
            <a:ext cx="1110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800" dirty="0" smtClean="0"/>
              <a:t>Publisher</a:t>
            </a:r>
            <a:endParaRPr kumimoji="1" lang="ja-JP" altLang="en-US" sz="18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294792" y="3657600"/>
            <a:ext cx="1110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800" dirty="0" smtClean="0"/>
              <a:t>Publisher</a:t>
            </a:r>
            <a:endParaRPr kumimoji="1" lang="ja-JP" altLang="en-US" sz="18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905000" y="6183868"/>
            <a:ext cx="1110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800" dirty="0" smtClean="0"/>
              <a:t>Publisher</a:t>
            </a:r>
            <a:endParaRPr kumimoji="1" lang="ja-JP" altLang="en-US" sz="1800" dirty="0"/>
          </a:p>
        </p:txBody>
      </p:sp>
      <p:sp>
        <p:nvSpPr>
          <p:cNvPr id="41" name="コンテンツ プレースホルダ 2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1219200"/>
          </a:xfrm>
        </p:spPr>
        <p:txBody>
          <a:bodyPr/>
          <a:lstStyle/>
          <a:p>
            <a:pPr lvl="1"/>
            <a:r>
              <a:rPr lang="en-US" altLang="ja-JP" dirty="0" smtClean="0"/>
              <a:t>Various publishers write to queue</a:t>
            </a:r>
          </a:p>
          <a:p>
            <a:pPr lvl="1"/>
            <a:r>
              <a:rPr lang="en-US" altLang="ja-JP" dirty="0" smtClean="0"/>
              <a:t>Set of subscribers consume the entries in queue</a:t>
            </a:r>
            <a:endParaRPr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/>
              <a:t>Creating a Q4M Table</a:t>
            </a:r>
            <a:endParaRPr lang="ja-JP" altLang="en-US" dirty="0"/>
          </a:p>
        </p:txBody>
      </p:sp>
      <p:sp>
        <p:nvSpPr>
          <p:cNvPr id="37891" name="コンテンツ プレースホルダ 2"/>
          <p:cNvSpPr>
            <a:spLocks noGrp="1"/>
          </p:cNvSpPr>
          <p:nvPr>
            <p:ph idx="1"/>
          </p:nvPr>
        </p:nvSpPr>
        <p:spPr>
          <a:xfrm>
            <a:off x="304800" y="1447800"/>
            <a:ext cx="4419600" cy="5181600"/>
          </a:xfrm>
        </p:spPr>
        <p:txBody>
          <a:bodyPr/>
          <a:lstStyle/>
          <a:p>
            <a:r>
              <a:rPr lang="en-US" altLang="ja-JP" sz="2800" i="1" dirty="0" smtClean="0"/>
              <a:t>ENGINE=QUEUE</a:t>
            </a:r>
            <a:r>
              <a:rPr lang="en-US" altLang="ja-JP" sz="2800" dirty="0" smtClean="0"/>
              <a:t> creates a Q4M table</a:t>
            </a:r>
          </a:p>
          <a:p>
            <a:r>
              <a:rPr lang="en-US" altLang="ja-JP" sz="2800" dirty="0" smtClean="0"/>
              <a:t>No primary keys or indexes</a:t>
            </a:r>
          </a:p>
          <a:p>
            <a:r>
              <a:rPr lang="en-US" altLang="ja-JP" sz="2800" dirty="0" smtClean="0"/>
              <a:t>Sorted by insertion order (it’s a </a:t>
            </a:r>
            <a:r>
              <a:rPr lang="en-US" altLang="ja-JP" sz="2800" i="1" dirty="0" smtClean="0"/>
              <a:t>queue</a:t>
            </a:r>
            <a:r>
              <a:rPr lang="en-US" altLang="ja-JP" sz="2800" dirty="0" smtClean="0"/>
              <a:t>)</a:t>
            </a:r>
          </a:p>
          <a:p>
            <a:pPr lvl="1">
              <a:buFont typeface="Wingdings" charset="2"/>
              <a:buNone/>
            </a:pPr>
            <a:endParaRPr lang="en-US" altLang="ja-JP" dirty="0" smtClean="0"/>
          </a:p>
        </p:txBody>
      </p:sp>
      <p:sp>
        <p:nvSpPr>
          <p:cNvPr id="37892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</a:p>
        </p:txBody>
      </p:sp>
      <p:sp>
        <p:nvSpPr>
          <p:cNvPr id="37893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</a:p>
        </p:txBody>
      </p:sp>
      <p:sp>
        <p:nvSpPr>
          <p:cNvPr id="3789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41B9B8-B95B-C94F-91F0-7595A4DD03BE}" type="slidenum">
              <a:rPr lang="en-US" altLang="ja-JP" smtClean="0"/>
              <a:pPr/>
              <a:t>27</a:t>
            </a:fld>
            <a:endParaRPr lang="en-US" altLang="ja-JP" smtClean="0"/>
          </a:p>
        </p:txBody>
      </p:sp>
      <p:sp>
        <p:nvSpPr>
          <p:cNvPr id="7" name="コンテンツ プレースホルダ 2"/>
          <p:cNvSpPr txBox="1">
            <a:spLocks/>
          </p:cNvSpPr>
          <p:nvPr/>
        </p:nvSpPr>
        <p:spPr bwMode="auto">
          <a:xfrm>
            <a:off x="4800600" y="1447800"/>
            <a:ext cx="434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charset="2"/>
              <a:buNone/>
            </a:pPr>
            <a:r>
              <a:rPr lang="en-US" altLang="ja-JP" sz="1400" dirty="0" err="1" smtClean="0">
                <a:latin typeface="Courier" charset="0"/>
                <a:ea typeface="Courier" charset="0"/>
                <a:cs typeface="Courier" charset="0"/>
              </a:rPr>
              <a:t>mysql</a:t>
            </a: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&gt; CREATE TABLE qt (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    -&gt;   id int(10) unsigned NOT NULL,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    -&gt;   message varchar(255) NOT NULL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    -&gt; ) ENGINE=QUEUE;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Query OK, 0 rows affected (0.42 sec)</a:t>
            </a:r>
            <a:endParaRPr lang="en-US" altLang="ja-JP" sz="1400" dirty="0">
              <a:latin typeface="Courier" charset="0"/>
              <a:ea typeface="Courier" charset="0"/>
              <a:cs typeface="Courier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/>
              <a:t>Modifying Data on a Q4M Table</a:t>
            </a:r>
            <a:endParaRPr lang="ja-JP" altLang="en-US" dirty="0"/>
          </a:p>
        </p:txBody>
      </p:sp>
      <p:sp>
        <p:nvSpPr>
          <p:cNvPr id="37891" name="コンテンツ プレースホルダ 2"/>
          <p:cNvSpPr>
            <a:spLocks noGrp="1"/>
          </p:cNvSpPr>
          <p:nvPr>
            <p:ph idx="1"/>
          </p:nvPr>
        </p:nvSpPr>
        <p:spPr>
          <a:xfrm>
            <a:off x="304800" y="1447800"/>
            <a:ext cx="4419600" cy="5181600"/>
          </a:xfrm>
        </p:spPr>
        <p:txBody>
          <a:bodyPr/>
          <a:lstStyle/>
          <a:p>
            <a:r>
              <a:rPr lang="en-US" altLang="ja-JP" sz="2800" dirty="0" smtClean="0"/>
              <a:t>No restrictions for INSERT and DELETE</a:t>
            </a:r>
          </a:p>
          <a:p>
            <a:r>
              <a:rPr lang="en-US" altLang="ja-JP" sz="2800" dirty="0" smtClean="0"/>
              <a:t>No support for UPDATE</a:t>
            </a:r>
          </a:p>
        </p:txBody>
      </p:sp>
      <p:sp>
        <p:nvSpPr>
          <p:cNvPr id="37892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</a:p>
        </p:txBody>
      </p:sp>
      <p:sp>
        <p:nvSpPr>
          <p:cNvPr id="37893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</a:p>
        </p:txBody>
      </p:sp>
      <p:sp>
        <p:nvSpPr>
          <p:cNvPr id="3789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41B9B8-B95B-C94F-91F0-7595A4DD03BE}" type="slidenum">
              <a:rPr lang="en-US" altLang="ja-JP" smtClean="0"/>
              <a:pPr/>
              <a:t>28</a:t>
            </a:fld>
            <a:endParaRPr lang="en-US" altLang="ja-JP" smtClean="0"/>
          </a:p>
        </p:txBody>
      </p:sp>
      <p:sp>
        <p:nvSpPr>
          <p:cNvPr id="7" name="コンテンツ プレースホルダ 2"/>
          <p:cNvSpPr txBox="1">
            <a:spLocks/>
          </p:cNvSpPr>
          <p:nvPr/>
        </p:nvSpPr>
        <p:spPr bwMode="auto">
          <a:xfrm>
            <a:off x="4800600" y="1447800"/>
            <a:ext cx="434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charset="2"/>
              <a:buNone/>
            </a:pPr>
            <a:r>
              <a:rPr lang="en-US" altLang="ja-JP" sz="1400" dirty="0" err="1" smtClean="0">
                <a:latin typeface="Courier" charset="0"/>
                <a:ea typeface="Courier" charset="0"/>
                <a:cs typeface="Courier" charset="0"/>
              </a:rPr>
              <a:t>mysql</a:t>
            </a: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&gt; INSERT INTO qt (</a:t>
            </a:r>
            <a:r>
              <a:rPr lang="en-US" altLang="ja-JP" sz="1400" dirty="0" err="1" smtClean="0">
                <a:latin typeface="Courier" charset="0"/>
                <a:ea typeface="Courier" charset="0"/>
                <a:cs typeface="Courier" charset="0"/>
              </a:rPr>
              <a:t>id,message</a:t>
            </a: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    -&gt; VALUES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    -&gt; (1,'Hello'),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    -&gt; (2,'Bonjour'),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    -&gt; (3,'Hola');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Query OK, 3 rows affected (0.02 sec)</a:t>
            </a:r>
          </a:p>
          <a:p>
            <a:pPr>
              <a:buFont typeface="Wingdings" charset="2"/>
              <a:buNone/>
            </a:pPr>
            <a:endParaRPr lang="en-US" altLang="ja-JP" sz="1400" dirty="0" smtClean="0">
              <a:latin typeface="Courier" charset="0"/>
              <a:ea typeface="Courier" charset="0"/>
              <a:cs typeface="Courier" charset="0"/>
            </a:endParaRPr>
          </a:p>
          <a:p>
            <a:pPr>
              <a:buFont typeface="Wingdings" charset="2"/>
              <a:buNone/>
            </a:pPr>
            <a:r>
              <a:rPr lang="en-US" altLang="ja-JP" sz="1400" dirty="0" err="1" smtClean="0">
                <a:latin typeface="Courier" charset="0"/>
                <a:ea typeface="Courier" charset="0"/>
                <a:cs typeface="Courier" charset="0"/>
              </a:rPr>
              <a:t>mysql</a:t>
            </a: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&gt; SELECT * FROM qt;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+----+---------+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| id | message |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+----+---------+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|  1 | Hello   | 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|  2 | Bonjour | 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|  3 | </a:t>
            </a:r>
            <a:r>
              <a:rPr lang="en-US" altLang="ja-JP" sz="1400" dirty="0" err="1" smtClean="0">
                <a:latin typeface="Courier" charset="0"/>
                <a:ea typeface="Courier" charset="0"/>
                <a:cs typeface="Courier" charset="0"/>
              </a:rPr>
              <a:t>Hola</a:t>
            </a: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    | 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+----+---------+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3 rows in set (0.00 sec)</a:t>
            </a:r>
          </a:p>
          <a:p>
            <a:pPr>
              <a:buFont typeface="Wingdings" charset="2"/>
              <a:buNone/>
            </a:pPr>
            <a:endParaRPr lang="en-US" altLang="ja-JP" sz="1400" dirty="0" smtClean="0">
              <a:latin typeface="Courier" charset="0"/>
              <a:ea typeface="Courier" charset="0"/>
              <a:cs typeface="Courier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/>
              <a:t>SELECT from a Q4M Table</a:t>
            </a:r>
            <a:endParaRPr lang="ja-JP" altLang="en-US" dirty="0"/>
          </a:p>
        </p:txBody>
      </p:sp>
      <p:sp>
        <p:nvSpPr>
          <p:cNvPr id="37891" name="コンテンツ プレースホルダ 2"/>
          <p:cNvSpPr>
            <a:spLocks noGrp="1"/>
          </p:cNvSpPr>
          <p:nvPr>
            <p:ph idx="1"/>
          </p:nvPr>
        </p:nvSpPr>
        <p:spPr>
          <a:xfrm>
            <a:off x="304800" y="1447800"/>
            <a:ext cx="4419600" cy="5181600"/>
          </a:xfrm>
        </p:spPr>
        <p:txBody>
          <a:bodyPr/>
          <a:lstStyle/>
          <a:p>
            <a:r>
              <a:rPr lang="en-US" altLang="ja-JP" sz="3200" dirty="0" smtClean="0"/>
              <a:t>Works the same as other storage engines</a:t>
            </a:r>
          </a:p>
          <a:p>
            <a:r>
              <a:rPr lang="en-US" altLang="ja-JP" sz="3200" dirty="0" smtClean="0"/>
              <a:t>SELECT COUNT(*) is cached</a:t>
            </a:r>
          </a:p>
          <a:p>
            <a:pPr lvl="1">
              <a:buFont typeface="Wingdings" charset="2"/>
              <a:buNone/>
            </a:pPr>
            <a:endParaRPr lang="en-US" altLang="ja-JP" sz="3200" dirty="0" smtClean="0"/>
          </a:p>
        </p:txBody>
      </p:sp>
      <p:sp>
        <p:nvSpPr>
          <p:cNvPr id="37892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</a:p>
        </p:txBody>
      </p:sp>
      <p:sp>
        <p:nvSpPr>
          <p:cNvPr id="37893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</a:p>
        </p:txBody>
      </p:sp>
      <p:sp>
        <p:nvSpPr>
          <p:cNvPr id="3789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41B9B8-B95B-C94F-91F0-7595A4DD03BE}" type="slidenum">
              <a:rPr lang="en-US" altLang="ja-JP" smtClean="0"/>
              <a:pPr/>
              <a:t>29</a:t>
            </a:fld>
            <a:endParaRPr lang="en-US" altLang="ja-JP" smtClean="0"/>
          </a:p>
        </p:txBody>
      </p:sp>
      <p:sp>
        <p:nvSpPr>
          <p:cNvPr id="7" name="コンテンツ プレースホルダ 2"/>
          <p:cNvSpPr txBox="1">
            <a:spLocks/>
          </p:cNvSpPr>
          <p:nvPr/>
        </p:nvSpPr>
        <p:spPr bwMode="auto">
          <a:xfrm>
            <a:off x="4800600" y="1447800"/>
            <a:ext cx="434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charset="2"/>
              <a:buNone/>
            </a:pPr>
            <a:r>
              <a:rPr lang="en-US" altLang="ja-JP" sz="1400" dirty="0" err="1" smtClean="0">
                <a:latin typeface="Courier" charset="0"/>
                <a:ea typeface="Courier" charset="0"/>
                <a:cs typeface="Courier" charset="0"/>
              </a:rPr>
              <a:t>mysql</a:t>
            </a: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&gt; SELECT * FROM qt;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+----+---------+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| id | message |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+----+---------+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|  1 | Hello   | 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|  2 | Bonjour | 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|  3 | </a:t>
            </a:r>
            <a:r>
              <a:rPr lang="en-US" altLang="ja-JP" sz="1400" dirty="0" err="1" smtClean="0">
                <a:latin typeface="Courier" charset="0"/>
                <a:ea typeface="Courier" charset="0"/>
                <a:cs typeface="Courier" charset="0"/>
              </a:rPr>
              <a:t>Hola</a:t>
            </a: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    | 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+----+---------+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3 rows in set (0.00 sec)</a:t>
            </a:r>
          </a:p>
          <a:p>
            <a:pPr>
              <a:buFont typeface="Wingdings" charset="2"/>
              <a:buNone/>
            </a:pPr>
            <a:endParaRPr lang="en-US" altLang="ja-JP" sz="1400" dirty="0" smtClean="0">
              <a:latin typeface="Courier" charset="0"/>
              <a:ea typeface="Courier" charset="0"/>
              <a:cs typeface="Courier" charset="0"/>
            </a:endParaRPr>
          </a:p>
          <a:p>
            <a:pPr>
              <a:buFont typeface="Wingdings" charset="2"/>
              <a:buNone/>
            </a:pPr>
            <a:r>
              <a:rPr lang="en-US" altLang="ja-JP" sz="1400" dirty="0" err="1" smtClean="0">
                <a:latin typeface="Courier" charset="0"/>
                <a:ea typeface="Courier" charset="0"/>
                <a:cs typeface="Courier" charset="0"/>
              </a:rPr>
              <a:t>mysql</a:t>
            </a: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&gt; SELECT COUNT(*) FROM qt;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+----------+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| COUNT(*) |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+----------+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|        3 | 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+----------+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1 row in set (0.00 sec)</a:t>
            </a:r>
          </a:p>
          <a:p>
            <a:pPr>
              <a:buFont typeface="Wingdings" charset="2"/>
              <a:buNone/>
            </a:pPr>
            <a:endParaRPr lang="en-US" altLang="ja-JP" sz="1400" dirty="0" smtClean="0">
              <a:latin typeface="Courier" charset="0"/>
              <a:ea typeface="Courier" charset="0"/>
              <a:cs typeface="Courier" charset="0"/>
            </a:endParaRPr>
          </a:p>
          <a:p>
            <a:pPr>
              <a:buFont typeface="Wingdings" charset="2"/>
              <a:buNone/>
            </a:pPr>
            <a:endParaRPr lang="en-US" altLang="ja-JP" sz="1400" dirty="0" smtClean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71600" y="5562600"/>
            <a:ext cx="64274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4000" i="1" dirty="0" smtClean="0">
                <a:solidFill>
                  <a:srgbClr val="FF0000"/>
                </a:solidFill>
                <a:latin typeface="Times"/>
                <a:cs typeface="Times"/>
              </a:rPr>
              <a:t>How </a:t>
            </a:r>
            <a:r>
              <a:rPr lang="en-US" altLang="ja-JP" sz="4000" i="1" dirty="0" smtClean="0">
                <a:solidFill>
                  <a:srgbClr val="FF0000"/>
                </a:solidFill>
                <a:latin typeface="Times"/>
                <a:cs typeface="Times"/>
              </a:rPr>
              <a:t>to</a:t>
            </a:r>
            <a:r>
              <a:rPr kumimoji="1" lang="en-US" altLang="ja-JP" sz="4000" i="1" dirty="0" smtClean="0">
                <a:solidFill>
                  <a:srgbClr val="FF0000"/>
                </a:solidFill>
                <a:latin typeface="Times"/>
                <a:cs typeface="Times"/>
              </a:rPr>
              <a:t> subscribe to a queue?</a:t>
            </a:r>
            <a:endParaRPr kumimoji="1" lang="ja-JP" altLang="en-US" sz="4000" i="1" dirty="0">
              <a:solidFill>
                <a:srgbClr val="FF0000"/>
              </a:solidFill>
              <a:latin typeface="Times"/>
              <a:cs typeface="Time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/>
              <a:t>Who am I?</a:t>
            </a:r>
            <a:endParaRPr lang="ja-JP" altLang="en-US" dirty="0"/>
          </a:p>
        </p:txBody>
      </p:sp>
      <p:sp>
        <p:nvSpPr>
          <p:cNvPr id="17411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Name: Kazuho Oku (</a:t>
            </a:r>
            <a:r>
              <a:rPr lang="ja-JP" altLang="en-US" dirty="0" smtClean="0"/>
              <a:t>奥</a:t>
            </a:r>
            <a:r>
              <a:rPr lang="en-US" altLang="ja-JP" dirty="0" smtClean="0"/>
              <a:t> </a:t>
            </a:r>
            <a:r>
              <a:rPr lang="ja-JP" altLang="en-US" dirty="0" smtClean="0"/>
              <a:t>一穂</a:t>
            </a:r>
            <a:r>
              <a:rPr lang="en-US" altLang="ja-JP" dirty="0" smtClean="0"/>
              <a:t>)</a:t>
            </a:r>
          </a:p>
          <a:p>
            <a:r>
              <a:rPr lang="en-US" altLang="ja-JP" dirty="0" smtClean="0"/>
              <a:t>Original Developer of </a:t>
            </a:r>
            <a:r>
              <a:rPr lang="en-US" altLang="ja-JP" dirty="0" err="1" smtClean="0"/>
              <a:t>Palmscape</a:t>
            </a:r>
            <a:r>
              <a:rPr lang="en-US" altLang="ja-JP" dirty="0" smtClean="0"/>
              <a:t> / </a:t>
            </a:r>
            <a:r>
              <a:rPr lang="en-US" altLang="ja-JP" dirty="0" err="1" smtClean="0"/>
              <a:t>Xiino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The oldest web browser for Palm OS</a:t>
            </a:r>
          </a:p>
          <a:p>
            <a:r>
              <a:rPr lang="en-US" altLang="ja-JP" dirty="0" smtClean="0"/>
              <a:t>Working at </a:t>
            </a:r>
            <a:r>
              <a:rPr lang="en-US" altLang="ja-JP" dirty="0" err="1" smtClean="0"/>
              <a:t>Cybozu</a:t>
            </a:r>
            <a:r>
              <a:rPr lang="en-US" altLang="ja-JP" dirty="0" smtClean="0"/>
              <a:t> Labs since 2005</a:t>
            </a:r>
          </a:p>
          <a:p>
            <a:pPr lvl="1"/>
            <a:r>
              <a:rPr lang="en-US" altLang="ja-JP" dirty="0" smtClean="0"/>
              <a:t>Research subsidiary of </a:t>
            </a:r>
            <a:r>
              <a:rPr lang="en-US" altLang="ja-JP" dirty="0" err="1" smtClean="0"/>
              <a:t>Cybozu</a:t>
            </a:r>
            <a:r>
              <a:rPr lang="en-US" altLang="ja-JP" dirty="0" smtClean="0"/>
              <a:t>, Inc. in Japan</a:t>
            </a:r>
          </a:p>
          <a:p>
            <a:pPr lvl="1"/>
            <a:endParaRPr lang="ja-JP" altLang="en-US" dirty="0" smtClean="0"/>
          </a:p>
        </p:txBody>
      </p:sp>
      <p:sp>
        <p:nvSpPr>
          <p:cNvPr id="17412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</a:p>
        </p:txBody>
      </p:sp>
      <p:sp>
        <p:nvSpPr>
          <p:cNvPr id="17413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</a:p>
        </p:txBody>
      </p:sp>
      <p:sp>
        <p:nvSpPr>
          <p:cNvPr id="1741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825D570-BF23-274E-BD11-F68D974993A3}" type="slidenum">
              <a:rPr lang="en-US" altLang="ja-JP" smtClean="0"/>
              <a:pPr/>
              <a:t>3</a:t>
            </a:fld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/>
              <a:t>Calling </a:t>
            </a:r>
            <a:r>
              <a:rPr lang="en-US" altLang="ja-JP" dirty="0" err="1" smtClean="0"/>
              <a:t>queue_wait</a:t>
            </a:r>
            <a:r>
              <a:rPr lang="en-US" altLang="ja-JP" dirty="0" smtClean="0"/>
              <a:t>()</a:t>
            </a:r>
            <a:endParaRPr lang="ja-JP" altLang="en-US" dirty="0"/>
          </a:p>
        </p:txBody>
      </p:sp>
      <p:sp>
        <p:nvSpPr>
          <p:cNvPr id="37891" name="コンテンツ プレースホルダ 2"/>
          <p:cNvSpPr>
            <a:spLocks noGrp="1"/>
          </p:cNvSpPr>
          <p:nvPr>
            <p:ph idx="1"/>
          </p:nvPr>
        </p:nvSpPr>
        <p:spPr>
          <a:xfrm>
            <a:off x="304800" y="1447800"/>
            <a:ext cx="4419600" cy="5181600"/>
          </a:xfrm>
        </p:spPr>
        <p:txBody>
          <a:bodyPr/>
          <a:lstStyle/>
          <a:p>
            <a:r>
              <a:rPr lang="en-US" altLang="ja-JP" sz="2800" dirty="0" smtClean="0"/>
              <a:t>After calling, only one row becomes visible from the connection</a:t>
            </a:r>
          </a:p>
        </p:txBody>
      </p:sp>
      <p:sp>
        <p:nvSpPr>
          <p:cNvPr id="37892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</a:p>
        </p:txBody>
      </p:sp>
      <p:sp>
        <p:nvSpPr>
          <p:cNvPr id="37893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</a:p>
        </p:txBody>
      </p:sp>
      <p:sp>
        <p:nvSpPr>
          <p:cNvPr id="3789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41B9B8-B95B-C94F-91F0-7595A4DD03BE}" type="slidenum">
              <a:rPr lang="en-US" altLang="ja-JP" smtClean="0"/>
              <a:pPr/>
              <a:t>30</a:t>
            </a:fld>
            <a:endParaRPr lang="en-US" altLang="ja-JP" smtClean="0"/>
          </a:p>
        </p:txBody>
      </p:sp>
      <p:sp>
        <p:nvSpPr>
          <p:cNvPr id="7" name="コンテンツ プレースホルダ 2"/>
          <p:cNvSpPr txBox="1">
            <a:spLocks/>
          </p:cNvSpPr>
          <p:nvPr/>
        </p:nvSpPr>
        <p:spPr bwMode="auto">
          <a:xfrm>
            <a:off x="4800600" y="1447800"/>
            <a:ext cx="434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charset="2"/>
              <a:buNone/>
            </a:pPr>
            <a:r>
              <a:rPr lang="en-US" altLang="ja-JP" sz="1200" dirty="0" err="1" smtClean="0">
                <a:latin typeface="Courier" charset="0"/>
                <a:ea typeface="Courier" charset="0"/>
                <a:cs typeface="Courier" charset="0"/>
              </a:rPr>
              <a:t>mysql</a:t>
            </a: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&gt; SELECT * FROM qt;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+----+---------+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| id | message |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+----+---------+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|  1 | Hello   | 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|  2 | Bonjour | 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|  3 | </a:t>
            </a:r>
            <a:r>
              <a:rPr lang="en-US" altLang="ja-JP" sz="1200" dirty="0" err="1" smtClean="0">
                <a:latin typeface="Courier" charset="0"/>
                <a:ea typeface="Courier" charset="0"/>
                <a:cs typeface="Courier" charset="0"/>
              </a:rPr>
              <a:t>Hola</a:t>
            </a: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    | 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+----+---------+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3 rows in set (0.00 sec)</a:t>
            </a:r>
          </a:p>
          <a:p>
            <a:pPr>
              <a:buFont typeface="Wingdings" charset="2"/>
              <a:buNone/>
            </a:pPr>
            <a:endParaRPr lang="en-US" altLang="ja-JP" sz="1200" dirty="0" smtClean="0">
              <a:latin typeface="Courier" charset="0"/>
              <a:ea typeface="Courier" charset="0"/>
              <a:cs typeface="Courier" charset="0"/>
            </a:endParaRPr>
          </a:p>
          <a:p>
            <a:pPr>
              <a:buFont typeface="Wingdings" charset="2"/>
              <a:buNone/>
            </a:pPr>
            <a:r>
              <a:rPr lang="en-US" altLang="ja-JP" sz="1200" dirty="0" err="1" smtClean="0">
                <a:latin typeface="Courier" charset="0"/>
                <a:ea typeface="Courier" charset="0"/>
                <a:cs typeface="Courier" charset="0"/>
              </a:rPr>
              <a:t>mysql</a:t>
            </a: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&gt; SELECT </a:t>
            </a:r>
            <a:r>
              <a:rPr lang="en-US" altLang="ja-JP" sz="1200" dirty="0" err="1" smtClean="0">
                <a:latin typeface="Courier" charset="0"/>
                <a:ea typeface="Courier" charset="0"/>
                <a:cs typeface="Courier" charset="0"/>
              </a:rPr>
              <a:t>queue_wait('qt</a:t>
            </a: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');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+------------------+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| </a:t>
            </a:r>
            <a:r>
              <a:rPr lang="en-US" altLang="ja-JP" sz="1200" dirty="0" err="1" smtClean="0">
                <a:latin typeface="Courier" charset="0"/>
                <a:ea typeface="Courier" charset="0"/>
                <a:cs typeface="Courier" charset="0"/>
              </a:rPr>
              <a:t>queue_wait('qt</a:t>
            </a: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') |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+------------------+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|                1 | 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+------------------+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1 row in set (0.00 sec)</a:t>
            </a:r>
          </a:p>
          <a:p>
            <a:pPr>
              <a:buFont typeface="Wingdings" charset="2"/>
              <a:buNone/>
            </a:pPr>
            <a:endParaRPr lang="en-US" altLang="ja-JP" sz="1200" dirty="0" smtClean="0">
              <a:latin typeface="Courier" charset="0"/>
              <a:ea typeface="Courier" charset="0"/>
              <a:cs typeface="Courier" charset="0"/>
            </a:endParaRPr>
          </a:p>
          <a:p>
            <a:pPr>
              <a:buFont typeface="Wingdings" charset="2"/>
              <a:buNone/>
            </a:pPr>
            <a:r>
              <a:rPr lang="en-US" altLang="ja-JP" sz="1200" dirty="0" err="1" smtClean="0">
                <a:latin typeface="Courier" charset="0"/>
                <a:ea typeface="Courier" charset="0"/>
                <a:cs typeface="Courier" charset="0"/>
              </a:rPr>
              <a:t>mysql</a:t>
            </a: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&gt; SELECT * FROM qt;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+----+---------+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| id | message |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+----+---------+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|  1 | Hello   | 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+----+---------+</a:t>
            </a:r>
          </a:p>
          <a:p>
            <a:pPr>
              <a:buFont typeface="Wingdings" charset="2"/>
              <a:buNone/>
            </a:pPr>
            <a:r>
              <a:rPr lang="en-US" altLang="ja-JP" sz="1200" dirty="0" smtClean="0">
                <a:latin typeface="Courier" charset="0"/>
                <a:ea typeface="Courier" charset="0"/>
                <a:cs typeface="Courier" charset="0"/>
              </a:rPr>
              <a:t>1 row in set (0.00 sec)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/>
              <a:t>OWNER Mode and NON-OWNER Mode</a:t>
            </a:r>
            <a:endParaRPr lang="ja-JP" altLang="en-US" dirty="0"/>
          </a:p>
        </p:txBody>
      </p:sp>
      <p:sp>
        <p:nvSpPr>
          <p:cNvPr id="41987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In OWNER mode, only the OWNED row is visible</a:t>
            </a:r>
          </a:p>
          <a:p>
            <a:pPr lvl="2"/>
            <a:r>
              <a:rPr lang="en-US" altLang="ja-JP" dirty="0" smtClean="0"/>
              <a:t>OWNED row becomes invisible from other connections</a:t>
            </a:r>
          </a:p>
          <a:p>
            <a:pPr lvl="2"/>
            <a:r>
              <a:rPr lang="en-US" altLang="ja-JP" dirty="0" smtClean="0"/>
              <a:t>rows of other storage engines are visible</a:t>
            </a:r>
            <a:endParaRPr lang="ja-JP" altLang="en-US" dirty="0" smtClean="0"/>
          </a:p>
        </p:txBody>
      </p:sp>
      <p:sp>
        <p:nvSpPr>
          <p:cNvPr id="41988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</a:p>
        </p:txBody>
      </p:sp>
      <p:sp>
        <p:nvSpPr>
          <p:cNvPr id="41989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</a:p>
        </p:txBody>
      </p:sp>
      <p:sp>
        <p:nvSpPr>
          <p:cNvPr id="41990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4ACEED-A7D2-514A-9CE9-15D81552BDA3}" type="slidenum">
              <a:rPr lang="en-US" altLang="ja-JP" smtClean="0"/>
              <a:pPr/>
              <a:t>31</a:t>
            </a:fld>
            <a:endParaRPr lang="en-US" altLang="ja-JP" smtClean="0"/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381000" y="4038600"/>
            <a:ext cx="28194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r>
              <a:rPr lang="en-US" altLang="ja-JP"/>
              <a:t>NON-OWNER Mode</a:t>
            </a:r>
          </a:p>
          <a:p>
            <a:endParaRPr lang="en-US" altLang="ja-JP"/>
          </a:p>
          <a:p>
            <a:r>
              <a:rPr lang="en-US" altLang="ja-JP"/>
              <a:t>1,</a:t>
            </a:r>
            <a:r>
              <a:rPr lang="en-US" altLang="ja-JP">
                <a:latin typeface="Courier" charset="0"/>
                <a:ea typeface="Courier" charset="0"/>
                <a:cs typeface="Courier" charset="0"/>
              </a:rPr>
              <a:t>'Hello'</a:t>
            </a:r>
          </a:p>
          <a:p>
            <a:r>
              <a:rPr lang="en-US" altLang="ja-JP"/>
              <a:t>2,</a:t>
            </a:r>
            <a:r>
              <a:rPr lang="en-US" altLang="ja-JP">
                <a:latin typeface="Courier" charset="0"/>
                <a:ea typeface="Courier" charset="0"/>
                <a:cs typeface="Courier" charset="0"/>
              </a:rPr>
              <a:t>'Bonjour'</a:t>
            </a:r>
          </a:p>
          <a:p>
            <a:r>
              <a:rPr lang="en-US" altLang="ja-JP"/>
              <a:t>3,</a:t>
            </a:r>
            <a:r>
              <a:rPr lang="en-US" altLang="ja-JP">
                <a:latin typeface="Courier" charset="0"/>
                <a:ea typeface="Courier" charset="0"/>
                <a:cs typeface="Courier" charset="0"/>
              </a:rPr>
              <a:t>'Hola'</a:t>
            </a:r>
          </a:p>
          <a:p>
            <a:endParaRPr lang="en-US" altLang="ja-JP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1992" name="Line 5"/>
          <p:cNvSpPr>
            <a:spLocks noChangeShapeType="1"/>
          </p:cNvSpPr>
          <p:nvPr/>
        </p:nvSpPr>
        <p:spPr bwMode="auto">
          <a:xfrm>
            <a:off x="3276600" y="5334000"/>
            <a:ext cx="266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med"/>
            <a:tailEnd type="non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993" name="Line 5"/>
          <p:cNvSpPr>
            <a:spLocks noChangeShapeType="1"/>
          </p:cNvSpPr>
          <p:nvPr/>
        </p:nvSpPr>
        <p:spPr bwMode="auto">
          <a:xfrm>
            <a:off x="3276600" y="4724400"/>
            <a:ext cx="266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med"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994" name="Rectangle 4"/>
          <p:cNvSpPr>
            <a:spLocks noChangeArrowheads="1"/>
          </p:cNvSpPr>
          <p:nvPr/>
        </p:nvSpPr>
        <p:spPr bwMode="auto">
          <a:xfrm>
            <a:off x="6019800" y="4038600"/>
            <a:ext cx="28956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r>
              <a:rPr lang="en-US" altLang="ja-JP"/>
              <a:t>OWNER Mode</a:t>
            </a:r>
          </a:p>
          <a:p>
            <a:endParaRPr lang="en-US" altLang="ja-JP"/>
          </a:p>
          <a:p>
            <a:r>
              <a:rPr lang="en-US" altLang="ja-JP"/>
              <a:t>1,</a:t>
            </a:r>
            <a:r>
              <a:rPr lang="en-US" altLang="ja-JP">
                <a:latin typeface="Courier" charset="0"/>
                <a:ea typeface="Courier" charset="0"/>
                <a:cs typeface="Courier" charset="0"/>
              </a:rPr>
              <a:t>'Hello'</a:t>
            </a:r>
          </a:p>
          <a:p>
            <a:endParaRPr lang="en-US" altLang="ja-JP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1995" name="Rectangle 4"/>
          <p:cNvSpPr>
            <a:spLocks noChangeArrowheads="1"/>
          </p:cNvSpPr>
          <p:nvPr/>
        </p:nvSpPr>
        <p:spPr bwMode="auto">
          <a:xfrm>
            <a:off x="3276600" y="4191000"/>
            <a:ext cx="2667000" cy="5334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r>
              <a:rPr lang="en-US" altLang="ja-JP">
                <a:latin typeface="Courier" charset="0"/>
                <a:ea typeface="Courier" charset="0"/>
                <a:cs typeface="Courier" charset="0"/>
              </a:rPr>
              <a:t>queue_wait()</a:t>
            </a:r>
          </a:p>
        </p:txBody>
      </p:sp>
      <p:sp>
        <p:nvSpPr>
          <p:cNvPr id="41996" name="Rectangle 4"/>
          <p:cNvSpPr>
            <a:spLocks noChangeArrowheads="1"/>
          </p:cNvSpPr>
          <p:nvPr/>
        </p:nvSpPr>
        <p:spPr bwMode="auto">
          <a:xfrm>
            <a:off x="3276600" y="5334000"/>
            <a:ext cx="2667000" cy="8382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r>
              <a:rPr lang="en-US" altLang="ja-JP">
                <a:latin typeface="Courier" charset="0"/>
                <a:ea typeface="Courier" charset="0"/>
                <a:cs typeface="Courier" charset="0"/>
              </a:rPr>
              <a:t>queue_end()</a:t>
            </a:r>
          </a:p>
          <a:p>
            <a:pPr algn="ctr"/>
            <a:r>
              <a:rPr lang="en-US" altLang="ja-JP">
                <a:latin typeface="Courier" charset="0"/>
                <a:ea typeface="Courier" charset="0"/>
                <a:cs typeface="Courier" charset="0"/>
              </a:rPr>
              <a:t>queue_abort()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/>
              <a:t>Returning to NON-OWNER mode</a:t>
            </a:r>
            <a:endParaRPr lang="ja-JP" altLang="en-US" dirty="0"/>
          </a:p>
        </p:txBody>
      </p:sp>
      <p:sp>
        <p:nvSpPr>
          <p:cNvPr id="37891" name="コンテンツ プレースホルダ 2"/>
          <p:cNvSpPr>
            <a:spLocks noGrp="1"/>
          </p:cNvSpPr>
          <p:nvPr>
            <p:ph idx="1"/>
          </p:nvPr>
        </p:nvSpPr>
        <p:spPr>
          <a:xfrm>
            <a:off x="304800" y="1447800"/>
            <a:ext cx="4419600" cy="5181600"/>
          </a:xfrm>
        </p:spPr>
        <p:txBody>
          <a:bodyPr/>
          <a:lstStyle/>
          <a:p>
            <a:r>
              <a:rPr lang="en-US" altLang="ja-JP" sz="2800" dirty="0" smtClean="0"/>
              <a:t>By calling </a:t>
            </a:r>
            <a:r>
              <a:rPr lang="en-US" altLang="ja-JP" sz="2800" dirty="0" err="1" smtClean="0"/>
              <a:t>queue_abort</a:t>
            </a:r>
            <a:r>
              <a:rPr lang="en-US" altLang="ja-JP" sz="2800" dirty="0" smtClean="0"/>
              <a:t>, the connection returns to NON-OWNER mode</a:t>
            </a:r>
          </a:p>
        </p:txBody>
      </p:sp>
      <p:sp>
        <p:nvSpPr>
          <p:cNvPr id="37892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</a:p>
        </p:txBody>
      </p:sp>
      <p:sp>
        <p:nvSpPr>
          <p:cNvPr id="37893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</a:p>
        </p:txBody>
      </p:sp>
      <p:sp>
        <p:nvSpPr>
          <p:cNvPr id="3789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41B9B8-B95B-C94F-91F0-7595A4DD03BE}" type="slidenum">
              <a:rPr lang="en-US" altLang="ja-JP" smtClean="0"/>
              <a:pPr/>
              <a:t>32</a:t>
            </a:fld>
            <a:endParaRPr lang="en-US" altLang="ja-JP" smtClean="0"/>
          </a:p>
        </p:txBody>
      </p:sp>
      <p:sp>
        <p:nvSpPr>
          <p:cNvPr id="7" name="コンテンツ プレースホルダ 2"/>
          <p:cNvSpPr txBox="1">
            <a:spLocks/>
          </p:cNvSpPr>
          <p:nvPr/>
        </p:nvSpPr>
        <p:spPr bwMode="auto">
          <a:xfrm>
            <a:off x="4800600" y="1447800"/>
            <a:ext cx="434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charset="2"/>
              <a:buNone/>
            </a:pPr>
            <a:r>
              <a:rPr lang="en-US" altLang="ja-JP" sz="1400" dirty="0" err="1" smtClean="0">
                <a:latin typeface="Courier" charset="0"/>
                <a:ea typeface="Courier" charset="0"/>
                <a:cs typeface="Courier" charset="0"/>
              </a:rPr>
              <a:t>mysql</a:t>
            </a: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&gt; SELECT QUEUE_ABORT();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+---------------+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| QUEUE_ABORT() |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+---------------+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|             1 | 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+---------------+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1 row in set (0.00 sec)</a:t>
            </a:r>
          </a:p>
          <a:p>
            <a:pPr>
              <a:buFont typeface="Wingdings" charset="2"/>
              <a:buNone/>
            </a:pPr>
            <a:endParaRPr lang="en-US" altLang="ja-JP" sz="1400" dirty="0" smtClean="0">
              <a:latin typeface="Courier" charset="0"/>
              <a:ea typeface="Courier" charset="0"/>
              <a:cs typeface="Courier" charset="0"/>
            </a:endParaRPr>
          </a:p>
          <a:p>
            <a:pPr>
              <a:buFont typeface="Wingdings" charset="2"/>
              <a:buNone/>
            </a:pPr>
            <a:r>
              <a:rPr lang="en-US" altLang="ja-JP" sz="1400" dirty="0" err="1" smtClean="0">
                <a:latin typeface="Courier" charset="0"/>
                <a:ea typeface="Courier" charset="0"/>
                <a:cs typeface="Courier" charset="0"/>
              </a:rPr>
              <a:t>mysql</a:t>
            </a: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&gt; SELECT * FROM qt;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+----+---------+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| id | message |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+----+---------+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|  1 | Hello   | 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|  2 | Bonjour | 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|  3 | </a:t>
            </a:r>
            <a:r>
              <a:rPr lang="en-US" altLang="ja-JP" sz="1400" dirty="0" err="1" smtClean="0">
                <a:latin typeface="Courier" charset="0"/>
                <a:ea typeface="Courier" charset="0"/>
                <a:cs typeface="Courier" charset="0"/>
              </a:rPr>
              <a:t>Hola</a:t>
            </a: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    | 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+----+---------+</a:t>
            </a:r>
          </a:p>
          <a:p>
            <a:pPr>
              <a:buFont typeface="Wingdings" charset="2"/>
              <a:buNone/>
            </a:pPr>
            <a:r>
              <a:rPr lang="en-US" altLang="ja-JP" sz="1400" dirty="0" smtClean="0">
                <a:latin typeface="Courier" charset="0"/>
                <a:ea typeface="Courier" charset="0"/>
                <a:cs typeface="Courier" charset="0"/>
              </a:rPr>
              <a:t>3 rows in set (0.01 sec)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/>
              <a:t>Consuming a Row</a:t>
            </a:r>
            <a:endParaRPr lang="ja-JP" altLang="en-US" dirty="0"/>
          </a:p>
        </p:txBody>
      </p:sp>
      <p:sp>
        <p:nvSpPr>
          <p:cNvPr id="37891" name="コンテンツ プレースホルダ 2"/>
          <p:cNvSpPr>
            <a:spLocks noGrp="1"/>
          </p:cNvSpPr>
          <p:nvPr>
            <p:ph idx="1"/>
          </p:nvPr>
        </p:nvSpPr>
        <p:spPr>
          <a:xfrm>
            <a:off x="304800" y="1447800"/>
            <a:ext cx="4419600" cy="5181600"/>
          </a:xfrm>
        </p:spPr>
        <p:txBody>
          <a:bodyPr/>
          <a:lstStyle/>
          <a:p>
            <a:r>
              <a:rPr lang="en-US" altLang="ja-JP" sz="2800" dirty="0" smtClean="0"/>
              <a:t>By calling </a:t>
            </a:r>
            <a:r>
              <a:rPr lang="en-US" altLang="ja-JP" sz="2800" dirty="0" err="1" smtClean="0"/>
              <a:t>queue_end</a:t>
            </a:r>
            <a:r>
              <a:rPr lang="en-US" altLang="ja-JP" sz="2800" dirty="0" smtClean="0"/>
              <a:t>, </a:t>
            </a:r>
            <a:r>
              <a:rPr lang="en-US" altLang="ja-JP" sz="2800" dirty="0" smtClean="0">
                <a:solidFill>
                  <a:srgbClr val="FF0000"/>
                </a:solidFill>
              </a:rPr>
              <a:t>the OWNED row is deleted</a:t>
            </a:r>
            <a:r>
              <a:rPr lang="en-US" altLang="ja-JP" sz="2800" dirty="0" smtClean="0"/>
              <a:t>, and connection returns to NON-OWNER mode</a:t>
            </a:r>
          </a:p>
        </p:txBody>
      </p:sp>
      <p:sp>
        <p:nvSpPr>
          <p:cNvPr id="37892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</a:p>
        </p:txBody>
      </p:sp>
      <p:sp>
        <p:nvSpPr>
          <p:cNvPr id="37893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</a:p>
        </p:txBody>
      </p:sp>
      <p:sp>
        <p:nvSpPr>
          <p:cNvPr id="3789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41B9B8-B95B-C94F-91F0-7595A4DD03BE}" type="slidenum">
              <a:rPr lang="en-US" altLang="ja-JP" smtClean="0"/>
              <a:pPr/>
              <a:t>33</a:t>
            </a:fld>
            <a:endParaRPr lang="en-US" altLang="ja-JP" smtClean="0"/>
          </a:p>
        </p:txBody>
      </p:sp>
      <p:sp>
        <p:nvSpPr>
          <p:cNvPr id="7" name="コンテンツ プレースホルダ 2"/>
          <p:cNvSpPr txBox="1">
            <a:spLocks/>
          </p:cNvSpPr>
          <p:nvPr/>
        </p:nvSpPr>
        <p:spPr bwMode="auto">
          <a:xfrm>
            <a:off x="4800600" y="1447800"/>
            <a:ext cx="434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en-US" altLang="ja-JP" sz="1200" dirty="0" err="1" smtClean="0">
                <a:latin typeface="Courier"/>
                <a:cs typeface="Courier"/>
              </a:rPr>
              <a:t>mysql</a:t>
            </a:r>
            <a:r>
              <a:rPr lang="en-US" altLang="ja-JP" sz="1200" dirty="0" smtClean="0">
                <a:latin typeface="Courier"/>
                <a:cs typeface="Courier"/>
              </a:rPr>
              <a:t>&gt; SELECT </a:t>
            </a:r>
            <a:r>
              <a:rPr lang="en-US" altLang="ja-JP" sz="1200" dirty="0" err="1" smtClean="0">
                <a:latin typeface="Courier"/>
                <a:cs typeface="Courier"/>
              </a:rPr>
              <a:t>queue_wait('qt</a:t>
            </a:r>
            <a:r>
              <a:rPr lang="en-US" altLang="ja-JP" sz="1200" dirty="0" smtClean="0">
                <a:latin typeface="Courier"/>
                <a:cs typeface="Courier"/>
              </a:rPr>
              <a:t>');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(snip)</a:t>
            </a:r>
          </a:p>
          <a:p>
            <a:pPr>
              <a:buNone/>
            </a:pPr>
            <a:r>
              <a:rPr lang="en-US" altLang="ja-JP" sz="1200" dirty="0" err="1" smtClean="0">
                <a:latin typeface="Courier"/>
                <a:cs typeface="Courier"/>
              </a:rPr>
              <a:t>mysql</a:t>
            </a:r>
            <a:r>
              <a:rPr lang="en-US" altLang="ja-JP" sz="1200" dirty="0" smtClean="0">
                <a:latin typeface="Courier"/>
                <a:cs typeface="Courier"/>
              </a:rPr>
              <a:t>&gt; SELECT * FROM qt;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+----+---------+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| id | message |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+----+---------+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|  1 | Hello   | 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+----+---------+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1 row in set (0.01 sec)</a:t>
            </a:r>
          </a:p>
          <a:p>
            <a:pPr>
              <a:buNone/>
            </a:pPr>
            <a:endParaRPr lang="en-US" altLang="ja-JP" sz="12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1200" dirty="0" err="1" smtClean="0">
                <a:latin typeface="Courier"/>
                <a:cs typeface="Courier"/>
              </a:rPr>
              <a:t>mysql</a:t>
            </a:r>
            <a:r>
              <a:rPr lang="en-US" altLang="ja-JP" sz="1200" dirty="0" smtClean="0">
                <a:latin typeface="Courier"/>
                <a:cs typeface="Courier"/>
              </a:rPr>
              <a:t>&gt; SELECT </a:t>
            </a:r>
            <a:r>
              <a:rPr lang="en-US" altLang="ja-JP" sz="1200" dirty="0" err="1" smtClean="0">
                <a:latin typeface="Courier"/>
                <a:cs typeface="Courier"/>
              </a:rPr>
              <a:t>queue_end</a:t>
            </a:r>
            <a:r>
              <a:rPr lang="en-US" altLang="ja-JP" sz="1200" dirty="0" smtClean="0">
                <a:latin typeface="Courier"/>
                <a:cs typeface="Courier"/>
              </a:rPr>
              <a:t>();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+-------------+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| </a:t>
            </a:r>
            <a:r>
              <a:rPr lang="en-US" altLang="ja-JP" sz="1200" dirty="0" err="1" smtClean="0">
                <a:latin typeface="Courier"/>
                <a:cs typeface="Courier"/>
              </a:rPr>
              <a:t>queue_end</a:t>
            </a:r>
            <a:r>
              <a:rPr lang="en-US" altLang="ja-JP" sz="1200" dirty="0" smtClean="0">
                <a:latin typeface="Courier"/>
                <a:cs typeface="Courier"/>
              </a:rPr>
              <a:t>() |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+-------------+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|           1 | 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+-------------+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1 row in set (0.01 sec)</a:t>
            </a:r>
          </a:p>
          <a:p>
            <a:pPr>
              <a:buNone/>
            </a:pPr>
            <a:endParaRPr lang="en-US" altLang="ja-JP" sz="12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1200" dirty="0" err="1" smtClean="0">
                <a:latin typeface="Courier"/>
                <a:cs typeface="Courier"/>
              </a:rPr>
              <a:t>mysql</a:t>
            </a:r>
            <a:r>
              <a:rPr lang="en-US" altLang="ja-JP" sz="1200" dirty="0" smtClean="0">
                <a:latin typeface="Courier"/>
                <a:cs typeface="Courier"/>
              </a:rPr>
              <a:t>&gt; SELECT * FROM qt;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+----+---------+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| id | message |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+----+---------+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|  2 | Bonjour | 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|  3 | </a:t>
            </a:r>
            <a:r>
              <a:rPr lang="en-US" altLang="ja-JP" sz="1200" dirty="0" err="1" smtClean="0">
                <a:latin typeface="Courier"/>
                <a:cs typeface="Courier"/>
              </a:rPr>
              <a:t>Hola</a:t>
            </a:r>
            <a:r>
              <a:rPr lang="en-US" altLang="ja-JP" sz="1200" dirty="0" smtClean="0">
                <a:latin typeface="Courier"/>
                <a:cs typeface="Courier"/>
              </a:rPr>
              <a:t>    | 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+----+---------+</a:t>
            </a:r>
          </a:p>
          <a:p>
            <a:pPr>
              <a:buNone/>
            </a:pPr>
            <a:r>
              <a:rPr lang="en-US" altLang="ja-JP" sz="1200" dirty="0" smtClean="0">
                <a:latin typeface="Courier"/>
                <a:cs typeface="Courier"/>
              </a:rPr>
              <a:t>2 rows in set (0.00 sec)</a:t>
            </a:r>
          </a:p>
          <a:p>
            <a:pPr>
              <a:buNone/>
            </a:pPr>
            <a:endParaRPr lang="en-US" altLang="ja-JP" sz="1200" dirty="0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Writing a Subscriber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1524000"/>
          </a:xfrm>
        </p:spPr>
        <p:txBody>
          <a:bodyPr/>
          <a:lstStyle/>
          <a:p>
            <a:r>
              <a:rPr lang="en-US" altLang="ja-JP" sz="2800" dirty="0" smtClean="0"/>
              <a:t>Call two functions: </a:t>
            </a:r>
            <a:r>
              <a:rPr lang="en-US" altLang="ja-JP" sz="2800" dirty="0" err="1" smtClean="0"/>
              <a:t>queue_wait</a:t>
            </a:r>
            <a:r>
              <a:rPr lang="en-US" altLang="ja-JP" sz="2800" dirty="0" smtClean="0"/>
              <a:t>, </a:t>
            </a:r>
            <a:r>
              <a:rPr lang="en-US" altLang="ja-JP" sz="2800" dirty="0" err="1" smtClean="0"/>
              <a:t>queue_end</a:t>
            </a:r>
            <a:endParaRPr lang="en-US" altLang="ja-JP" sz="2800" dirty="0" smtClean="0"/>
          </a:p>
          <a:p>
            <a:r>
              <a:rPr lang="en-US" altLang="ja-JP" sz="2800" dirty="0" smtClean="0"/>
              <a:t>Multiple subscribers can be run concurrently</a:t>
            </a:r>
          </a:p>
          <a:p>
            <a:pPr lvl="1"/>
            <a:r>
              <a:rPr lang="en-US" altLang="ja-JP" sz="2400" dirty="0" smtClean="0"/>
              <a:t>each row in the queue is consumed only once</a:t>
            </a:r>
          </a:p>
          <a:p>
            <a:pPr lvl="1"/>
            <a:endParaRPr lang="en-US" altLang="ja-JP" sz="2000" dirty="0" smtClean="0"/>
          </a:p>
          <a:p>
            <a:pPr lvl="1">
              <a:buNone/>
            </a:pP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while (true) {</a:t>
            </a: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  SELECT </a:t>
            </a:r>
            <a:r>
              <a:rPr lang="en-US" altLang="ja-JP" sz="2000" dirty="0" err="1" smtClean="0">
                <a:latin typeface="Courier"/>
                <a:cs typeface="Courier"/>
              </a:rPr>
              <a:t>queue_wait('qt</a:t>
            </a:r>
            <a:r>
              <a:rPr lang="en-US" altLang="ja-JP" sz="2000" dirty="0" smtClean="0">
                <a:latin typeface="Courier"/>
                <a:cs typeface="Courier"/>
              </a:rPr>
              <a:t>');   # switch to owner mode</a:t>
            </a: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  rows := SELECT * FROM qt;  # obtain data</a:t>
            </a: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  if (</a:t>
            </a:r>
            <a:r>
              <a:rPr lang="en-US" altLang="ja-JP" sz="2000" dirty="0" err="1" smtClean="0">
                <a:latin typeface="Courier"/>
                <a:cs typeface="Courier"/>
              </a:rPr>
              <a:t>count(rows</a:t>
            </a:r>
            <a:r>
              <a:rPr lang="en-US" altLang="ja-JP" sz="2000" dirty="0" smtClean="0">
                <a:latin typeface="Courier"/>
                <a:cs typeface="Courier"/>
              </a:rPr>
              <a:t>) != 0)      # if we have any data, then</a:t>
            </a: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    handle_row(rows[0]);     # consume the row</a:t>
            </a: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  SELECT </a:t>
            </a:r>
            <a:r>
              <a:rPr lang="en-US" altLang="ja-JP" sz="2000" dirty="0" err="1" smtClean="0">
                <a:latin typeface="Courier"/>
                <a:cs typeface="Courier"/>
              </a:rPr>
              <a:t>queue_end</a:t>
            </a:r>
            <a:r>
              <a:rPr lang="en-US" altLang="ja-JP" sz="2000" dirty="0" smtClean="0">
                <a:latin typeface="Courier"/>
                <a:cs typeface="Courier"/>
              </a:rPr>
              <a:t>();        # erase the row from queue</a:t>
            </a: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}</a:t>
            </a:r>
          </a:p>
          <a:p>
            <a:pPr lvl="1">
              <a:buNone/>
            </a:pPr>
            <a:endParaRPr lang="en-US" altLang="ja-JP" sz="2400" dirty="0" smtClean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34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Writing a Subscriber (cont'd)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1524000"/>
          </a:xfrm>
        </p:spPr>
        <p:txBody>
          <a:bodyPr/>
          <a:lstStyle/>
          <a:p>
            <a:r>
              <a:rPr lang="en-US" altLang="ja-JP" dirty="0" smtClean="0"/>
              <a:t>Or call </a:t>
            </a:r>
            <a:r>
              <a:rPr lang="en-US" altLang="ja-JP" dirty="0" err="1" smtClean="0"/>
              <a:t>queue_wait</a:t>
            </a:r>
            <a:r>
              <a:rPr lang="en-US" altLang="ja-JP" dirty="0" smtClean="0"/>
              <a:t> as a condition</a:t>
            </a:r>
          </a:p>
          <a:p>
            <a:pPr lvl="1"/>
            <a:r>
              <a:rPr lang="en-US" altLang="ja-JP" dirty="0" smtClean="0"/>
              <a:t>Warning: conflicts with trigger-based insertions</a:t>
            </a:r>
          </a:p>
          <a:p>
            <a:pPr lvl="1">
              <a:buNone/>
            </a:pPr>
            <a:endParaRPr lang="en-US" altLang="ja-JP" sz="2000" dirty="0" smtClean="0"/>
          </a:p>
          <a:p>
            <a:pPr>
              <a:buNone/>
            </a:pPr>
            <a:endParaRPr lang="en-US" altLang="ja-JP" sz="2000" dirty="0" smtClean="0">
              <a:latin typeface="Courier"/>
              <a:cs typeface="Courier"/>
            </a:endParaRPr>
          </a:p>
          <a:p>
            <a:pPr>
              <a:buNone/>
            </a:pPr>
            <a:endParaRPr lang="en-US" altLang="ja-JP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while (true) {</a:t>
            </a: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  rows := SELECT * FROM qt WHERE </a:t>
            </a:r>
            <a:r>
              <a:rPr lang="en-US" altLang="ja-JP" sz="2000" dirty="0" err="1" smtClean="0">
                <a:latin typeface="Courier"/>
                <a:cs typeface="Courier"/>
              </a:rPr>
              <a:t>queue_wait('qt</a:t>
            </a:r>
            <a:r>
              <a:rPr lang="en-US" altLang="ja-JP" sz="2000" dirty="0" smtClean="0">
                <a:latin typeface="Courier"/>
                <a:cs typeface="Courier"/>
              </a:rPr>
              <a:t>');</a:t>
            </a: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  if (</a:t>
            </a:r>
            <a:r>
              <a:rPr lang="en-US" altLang="ja-JP" sz="2000" dirty="0" err="1" smtClean="0">
                <a:latin typeface="Courier"/>
                <a:cs typeface="Courier"/>
              </a:rPr>
              <a:t>count(rows</a:t>
            </a:r>
            <a:r>
              <a:rPr lang="en-US" altLang="ja-JP" sz="2000" dirty="0" smtClean="0">
                <a:latin typeface="Courier"/>
                <a:cs typeface="Courier"/>
              </a:rPr>
              <a:t>) != 0)</a:t>
            </a: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    handle_row(rows[0]);</a:t>
            </a: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  SELECT </a:t>
            </a:r>
            <a:r>
              <a:rPr lang="en-US" altLang="ja-JP" sz="2000" dirty="0" err="1" smtClean="0">
                <a:latin typeface="Courier"/>
                <a:cs typeface="Courier"/>
              </a:rPr>
              <a:t>queue_end</a:t>
            </a:r>
            <a:r>
              <a:rPr lang="en-US" altLang="ja-JP" sz="2000" dirty="0" smtClean="0">
                <a:latin typeface="Courier"/>
                <a:cs typeface="Courier"/>
              </a:rPr>
              <a:t>();</a:t>
            </a: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}</a:t>
            </a:r>
          </a:p>
          <a:p>
            <a:pPr lvl="1">
              <a:buNone/>
            </a:pPr>
            <a:endParaRPr lang="en-US" altLang="ja-JP" sz="2400" dirty="0" smtClean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35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The Model – with code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36</a:t>
            </a:fld>
            <a:endParaRPr lang="en-US" altLang="ja-JP"/>
          </a:p>
        </p:txBody>
      </p:sp>
      <p:grpSp>
        <p:nvGrpSpPr>
          <p:cNvPr id="25" name="図形グループ 24"/>
          <p:cNvGrpSpPr/>
          <p:nvPr/>
        </p:nvGrpSpPr>
        <p:grpSpPr>
          <a:xfrm>
            <a:off x="5562600" y="2895600"/>
            <a:ext cx="3276600" cy="2057400"/>
            <a:chOff x="3352800" y="2286000"/>
            <a:chExt cx="3276600" cy="2057400"/>
          </a:xfrm>
        </p:grpSpPr>
        <p:sp>
          <p:nvSpPr>
            <p:cNvPr id="24" name="フローチャート: 書類 23"/>
            <p:cNvSpPr/>
            <p:nvPr/>
          </p:nvSpPr>
          <p:spPr bwMode="auto">
            <a:xfrm>
              <a:off x="3657600" y="2590800"/>
              <a:ext cx="2971800" cy="1752600"/>
            </a:xfrm>
            <a:prstGeom prst="flowChartDocumen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sp>
        <p:sp>
          <p:nvSpPr>
            <p:cNvPr id="23" name="フローチャート: 書類 22"/>
            <p:cNvSpPr/>
            <p:nvPr/>
          </p:nvSpPr>
          <p:spPr bwMode="auto">
            <a:xfrm>
              <a:off x="3505200" y="2438400"/>
              <a:ext cx="2971800" cy="1752600"/>
            </a:xfrm>
            <a:prstGeom prst="flowChartDocumen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sp>
        <p:sp>
          <p:nvSpPr>
            <p:cNvPr id="21" name="フローチャート: 書類 20"/>
            <p:cNvSpPr/>
            <p:nvPr/>
          </p:nvSpPr>
          <p:spPr bwMode="auto">
            <a:xfrm>
              <a:off x="3352800" y="2286000"/>
              <a:ext cx="2971800" cy="1752600"/>
            </a:xfrm>
            <a:prstGeom prst="flowChartDocumen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sp>
        <p:sp>
          <p:nvSpPr>
            <p:cNvPr id="22" name="テキスト ボックス 21"/>
            <p:cNvSpPr txBox="1"/>
            <p:nvPr/>
          </p:nvSpPr>
          <p:spPr>
            <a:xfrm>
              <a:off x="3352801" y="2362200"/>
              <a:ext cx="29718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altLang="ja-JP" sz="1200" dirty="0" smtClean="0">
                  <a:latin typeface="Courier"/>
                  <a:cs typeface="Courier"/>
                </a:rPr>
                <a:t>while (true) {</a:t>
              </a:r>
            </a:p>
            <a:p>
              <a:pPr>
                <a:buNone/>
              </a:pPr>
              <a:r>
                <a:rPr lang="en-US" altLang="ja-JP" sz="1200" dirty="0" smtClean="0">
                  <a:latin typeface="Courier"/>
                  <a:cs typeface="Courier"/>
                </a:rPr>
                <a:t>  rows := SELECT * FROM qt</a:t>
              </a:r>
            </a:p>
            <a:p>
              <a:pPr>
                <a:buNone/>
              </a:pPr>
              <a:r>
                <a:rPr lang="en-US" altLang="ja-JP" sz="1200" dirty="0" smtClean="0">
                  <a:latin typeface="Courier"/>
                  <a:cs typeface="Courier"/>
                </a:rPr>
                <a:t>      WHERE </a:t>
              </a:r>
              <a:r>
                <a:rPr lang="en-US" altLang="ja-JP" sz="1200" dirty="0" err="1" smtClean="0">
                  <a:latin typeface="Courier"/>
                  <a:cs typeface="Courier"/>
                </a:rPr>
                <a:t>queue_wait('qt</a:t>
              </a:r>
              <a:r>
                <a:rPr lang="en-US" altLang="ja-JP" sz="1200" dirty="0" smtClean="0">
                  <a:latin typeface="Courier"/>
                  <a:cs typeface="Courier"/>
                </a:rPr>
                <a:t>');</a:t>
              </a:r>
            </a:p>
            <a:p>
              <a:pPr>
                <a:buNone/>
              </a:pPr>
              <a:r>
                <a:rPr lang="en-US" altLang="ja-JP" sz="1200" dirty="0" smtClean="0">
                  <a:latin typeface="Courier"/>
                  <a:cs typeface="Courier"/>
                </a:rPr>
                <a:t>  if (</a:t>
              </a:r>
              <a:r>
                <a:rPr lang="en-US" altLang="ja-JP" sz="1200" dirty="0" err="1" smtClean="0">
                  <a:latin typeface="Courier"/>
                  <a:cs typeface="Courier"/>
                </a:rPr>
                <a:t>count(rows</a:t>
              </a:r>
              <a:r>
                <a:rPr lang="en-US" altLang="ja-JP" sz="1200" dirty="0" smtClean="0">
                  <a:latin typeface="Courier"/>
                  <a:cs typeface="Courier"/>
                </a:rPr>
                <a:t>) != 0)</a:t>
              </a:r>
            </a:p>
            <a:p>
              <a:pPr>
                <a:buNone/>
              </a:pPr>
              <a:r>
                <a:rPr lang="en-US" altLang="ja-JP" sz="1200" dirty="0" smtClean="0">
                  <a:latin typeface="Courier"/>
                  <a:cs typeface="Courier"/>
                </a:rPr>
                <a:t>    handle_row(rows[0]);</a:t>
              </a:r>
            </a:p>
            <a:p>
              <a:pPr>
                <a:buNone/>
              </a:pPr>
              <a:r>
                <a:rPr lang="en-US" altLang="ja-JP" sz="1200" dirty="0" smtClean="0">
                  <a:latin typeface="Courier"/>
                  <a:cs typeface="Courier"/>
                </a:rPr>
                <a:t>  SELECT </a:t>
              </a:r>
              <a:r>
                <a:rPr lang="en-US" altLang="ja-JP" sz="1200" dirty="0" err="1" smtClean="0">
                  <a:latin typeface="Courier"/>
                  <a:cs typeface="Courier"/>
                </a:rPr>
                <a:t>queue_end</a:t>
              </a:r>
              <a:r>
                <a:rPr lang="en-US" altLang="ja-JP" sz="1200" dirty="0" smtClean="0">
                  <a:latin typeface="Courier"/>
                  <a:cs typeface="Courier"/>
                </a:rPr>
                <a:t>();</a:t>
              </a:r>
            </a:p>
            <a:p>
              <a:pPr>
                <a:buNone/>
              </a:pPr>
              <a:r>
                <a:rPr lang="en-US" altLang="ja-JP" sz="1200" dirty="0" smtClean="0">
                  <a:latin typeface="Courier"/>
                  <a:cs typeface="Courier"/>
                </a:rPr>
                <a:t>}</a:t>
              </a:r>
            </a:p>
          </p:txBody>
        </p:sp>
      </p:grpSp>
      <p:sp>
        <p:nvSpPr>
          <p:cNvPr id="8" name="Line 14"/>
          <p:cNvSpPr>
            <a:spLocks noChangeShapeType="1"/>
          </p:cNvSpPr>
          <p:nvPr/>
        </p:nvSpPr>
        <p:spPr bwMode="auto">
          <a:xfrm>
            <a:off x="2895600" y="3824288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" name="Line 15"/>
          <p:cNvSpPr>
            <a:spLocks noChangeShapeType="1"/>
          </p:cNvSpPr>
          <p:nvPr/>
        </p:nvSpPr>
        <p:spPr bwMode="auto">
          <a:xfrm>
            <a:off x="4800600" y="3824288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11" name="Group 18"/>
          <p:cNvGrpSpPr>
            <a:grpSpLocks/>
          </p:cNvGrpSpPr>
          <p:nvPr/>
        </p:nvGrpSpPr>
        <p:grpSpPr bwMode="auto">
          <a:xfrm>
            <a:off x="3962402" y="3290888"/>
            <a:ext cx="1223963" cy="1360487"/>
            <a:chOff x="2496" y="2448"/>
            <a:chExt cx="771" cy="857"/>
          </a:xfrm>
        </p:grpSpPr>
        <p:grpSp>
          <p:nvGrpSpPr>
            <p:cNvPr id="12" name="Group 10"/>
            <p:cNvGrpSpPr>
              <a:grpSpLocks/>
            </p:cNvGrpSpPr>
            <p:nvPr/>
          </p:nvGrpSpPr>
          <p:grpSpPr bwMode="auto">
            <a:xfrm>
              <a:off x="2784" y="2448"/>
              <a:ext cx="192" cy="624"/>
              <a:chOff x="2304" y="2256"/>
              <a:chExt cx="192" cy="624"/>
            </a:xfrm>
          </p:grpSpPr>
          <p:sp>
            <p:nvSpPr>
              <p:cNvPr id="14" name="Line 4"/>
              <p:cNvSpPr>
                <a:spLocks noChangeShapeType="1"/>
              </p:cNvSpPr>
              <p:nvPr/>
            </p:nvSpPr>
            <p:spPr bwMode="auto">
              <a:xfrm>
                <a:off x="2304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" name="Line 5"/>
              <p:cNvSpPr>
                <a:spLocks noChangeShapeType="1"/>
              </p:cNvSpPr>
              <p:nvPr/>
            </p:nvSpPr>
            <p:spPr bwMode="auto">
              <a:xfrm>
                <a:off x="2304" y="2880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" name="Line 6"/>
              <p:cNvSpPr>
                <a:spLocks noChangeShapeType="1"/>
              </p:cNvSpPr>
              <p:nvPr/>
            </p:nvSpPr>
            <p:spPr bwMode="auto">
              <a:xfrm flipV="1">
                <a:off x="2496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" name="Line 7"/>
              <p:cNvSpPr>
                <a:spLocks noChangeShapeType="1"/>
              </p:cNvSpPr>
              <p:nvPr/>
            </p:nvSpPr>
            <p:spPr bwMode="auto">
              <a:xfrm>
                <a:off x="2304" y="27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" name="Line 8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9" name="Line 9"/>
              <p:cNvSpPr>
                <a:spLocks noChangeShapeType="1"/>
              </p:cNvSpPr>
              <p:nvPr/>
            </p:nvSpPr>
            <p:spPr bwMode="auto">
              <a:xfrm>
                <a:off x="2304" y="259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13" name="Text Box 17"/>
            <p:cNvSpPr txBox="1">
              <a:spLocks noChangeArrowheads="1"/>
            </p:cNvSpPr>
            <p:nvPr/>
          </p:nvSpPr>
          <p:spPr bwMode="auto">
            <a:xfrm>
              <a:off x="2496" y="3072"/>
              <a:ext cx="77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altLang="ja-JP" sz="1800" dirty="0" smtClean="0"/>
                <a:t>Q4M table</a:t>
              </a:r>
              <a:endParaRPr lang="en-US" altLang="ja-JP" sz="1800" dirty="0"/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6553200" y="5029200"/>
            <a:ext cx="1350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800" dirty="0" smtClean="0"/>
              <a:t>Subscribers</a:t>
            </a:r>
            <a:endParaRPr kumimoji="1" lang="ja-JP" altLang="en-US" sz="1800" dirty="0"/>
          </a:p>
        </p:txBody>
      </p:sp>
      <p:grpSp>
        <p:nvGrpSpPr>
          <p:cNvPr id="30" name="図形グループ 29"/>
          <p:cNvGrpSpPr/>
          <p:nvPr/>
        </p:nvGrpSpPr>
        <p:grpSpPr>
          <a:xfrm>
            <a:off x="1667608" y="1752600"/>
            <a:ext cx="2447192" cy="822960"/>
            <a:chOff x="533400" y="3321812"/>
            <a:chExt cx="2447192" cy="822960"/>
          </a:xfrm>
        </p:grpSpPr>
        <p:sp>
          <p:nvSpPr>
            <p:cNvPr id="27" name="フリーフォーム 26"/>
            <p:cNvSpPr/>
            <p:nvPr/>
          </p:nvSpPr>
          <p:spPr bwMode="auto">
            <a:xfrm>
              <a:off x="533400" y="3321812"/>
              <a:ext cx="2438400" cy="822960"/>
            </a:xfrm>
            <a:custGeom>
              <a:avLst/>
              <a:gdLst>
                <a:gd name="connsiteX0" fmla="*/ 0 w 21600"/>
                <a:gd name="connsiteY0" fmla="*/ 0 h 21600"/>
                <a:gd name="connsiteX1" fmla="*/ 21600 w 21600"/>
                <a:gd name="connsiteY1" fmla="*/ 0 h 21600"/>
                <a:gd name="connsiteX2" fmla="*/ 21600 w 21600"/>
                <a:gd name="connsiteY2" fmla="*/ 17322 h 21600"/>
                <a:gd name="connsiteX3" fmla="*/ 0 w 21600"/>
                <a:gd name="connsiteY3" fmla="*/ 20172 h 21600"/>
                <a:gd name="connsiteX4" fmla="*/ 0 w 21600"/>
                <a:gd name="connsiteY4" fmla="*/ 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17322"/>
                  </a:lnTo>
                  <a:cubicBezTo>
                    <a:pt x="10800" y="17322"/>
                    <a:pt x="10800" y="23922"/>
                    <a:pt x="0" y="2017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sp>
        <p:sp>
          <p:nvSpPr>
            <p:cNvPr id="29" name="テキスト ボックス 28"/>
            <p:cNvSpPr txBox="1"/>
            <p:nvPr/>
          </p:nvSpPr>
          <p:spPr>
            <a:xfrm>
              <a:off x="533400" y="3505200"/>
              <a:ext cx="24471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>
                  <a:latin typeface="Courier"/>
                  <a:cs typeface="Courier"/>
                </a:rPr>
                <a:t>INSERT INTO queue ...</a:t>
              </a:r>
              <a:endParaRPr kumimoji="1" lang="ja-JP" altLang="en-US" sz="1400" dirty="0">
                <a:latin typeface="Courier"/>
                <a:cs typeface="Courier"/>
              </a:endParaRPr>
            </a:p>
          </p:txBody>
        </p:sp>
      </p:grpSp>
      <p:grpSp>
        <p:nvGrpSpPr>
          <p:cNvPr id="31" name="図形グループ 30"/>
          <p:cNvGrpSpPr/>
          <p:nvPr/>
        </p:nvGrpSpPr>
        <p:grpSpPr>
          <a:xfrm>
            <a:off x="381000" y="3520440"/>
            <a:ext cx="2447192" cy="822960"/>
            <a:chOff x="533400" y="3321812"/>
            <a:chExt cx="2447192" cy="822960"/>
          </a:xfrm>
        </p:grpSpPr>
        <p:sp>
          <p:nvSpPr>
            <p:cNvPr id="32" name="フリーフォーム 31"/>
            <p:cNvSpPr/>
            <p:nvPr/>
          </p:nvSpPr>
          <p:spPr bwMode="auto">
            <a:xfrm>
              <a:off x="533400" y="3321812"/>
              <a:ext cx="2438400" cy="822960"/>
            </a:xfrm>
            <a:custGeom>
              <a:avLst/>
              <a:gdLst>
                <a:gd name="connsiteX0" fmla="*/ 0 w 21600"/>
                <a:gd name="connsiteY0" fmla="*/ 0 h 21600"/>
                <a:gd name="connsiteX1" fmla="*/ 21600 w 21600"/>
                <a:gd name="connsiteY1" fmla="*/ 0 h 21600"/>
                <a:gd name="connsiteX2" fmla="*/ 21600 w 21600"/>
                <a:gd name="connsiteY2" fmla="*/ 17322 h 21600"/>
                <a:gd name="connsiteX3" fmla="*/ 0 w 21600"/>
                <a:gd name="connsiteY3" fmla="*/ 20172 h 21600"/>
                <a:gd name="connsiteX4" fmla="*/ 0 w 21600"/>
                <a:gd name="connsiteY4" fmla="*/ 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17322"/>
                  </a:lnTo>
                  <a:cubicBezTo>
                    <a:pt x="10800" y="17322"/>
                    <a:pt x="10800" y="23922"/>
                    <a:pt x="0" y="2017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sp>
        <p:sp>
          <p:nvSpPr>
            <p:cNvPr id="33" name="テキスト ボックス 32"/>
            <p:cNvSpPr txBox="1"/>
            <p:nvPr/>
          </p:nvSpPr>
          <p:spPr>
            <a:xfrm>
              <a:off x="533400" y="3505200"/>
              <a:ext cx="24471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>
                  <a:latin typeface="Courier"/>
                  <a:cs typeface="Courier"/>
                </a:rPr>
                <a:t>INSERT INTO queue ...</a:t>
              </a:r>
              <a:endParaRPr kumimoji="1" lang="ja-JP" altLang="en-US" sz="1400" dirty="0">
                <a:latin typeface="Courier"/>
                <a:cs typeface="Courier"/>
              </a:endParaRPr>
            </a:p>
          </p:txBody>
        </p:sp>
      </p:grpSp>
      <p:grpSp>
        <p:nvGrpSpPr>
          <p:cNvPr id="34" name="図形グループ 33"/>
          <p:cNvGrpSpPr/>
          <p:nvPr/>
        </p:nvGrpSpPr>
        <p:grpSpPr>
          <a:xfrm>
            <a:off x="1295400" y="5044440"/>
            <a:ext cx="2447192" cy="822960"/>
            <a:chOff x="533400" y="3321812"/>
            <a:chExt cx="2447192" cy="822960"/>
          </a:xfrm>
        </p:grpSpPr>
        <p:sp>
          <p:nvSpPr>
            <p:cNvPr id="35" name="フリーフォーム 34"/>
            <p:cNvSpPr/>
            <p:nvPr/>
          </p:nvSpPr>
          <p:spPr bwMode="auto">
            <a:xfrm>
              <a:off x="533400" y="3321812"/>
              <a:ext cx="2438400" cy="822960"/>
            </a:xfrm>
            <a:custGeom>
              <a:avLst/>
              <a:gdLst>
                <a:gd name="connsiteX0" fmla="*/ 0 w 21600"/>
                <a:gd name="connsiteY0" fmla="*/ 0 h 21600"/>
                <a:gd name="connsiteX1" fmla="*/ 21600 w 21600"/>
                <a:gd name="connsiteY1" fmla="*/ 0 h 21600"/>
                <a:gd name="connsiteX2" fmla="*/ 21600 w 21600"/>
                <a:gd name="connsiteY2" fmla="*/ 17322 h 21600"/>
                <a:gd name="connsiteX3" fmla="*/ 0 w 21600"/>
                <a:gd name="connsiteY3" fmla="*/ 20172 h 21600"/>
                <a:gd name="connsiteX4" fmla="*/ 0 w 21600"/>
                <a:gd name="connsiteY4" fmla="*/ 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17322"/>
                  </a:lnTo>
                  <a:cubicBezTo>
                    <a:pt x="10800" y="17322"/>
                    <a:pt x="10800" y="23922"/>
                    <a:pt x="0" y="2017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sp>
        <p:sp>
          <p:nvSpPr>
            <p:cNvPr id="36" name="テキスト ボックス 35"/>
            <p:cNvSpPr txBox="1"/>
            <p:nvPr/>
          </p:nvSpPr>
          <p:spPr>
            <a:xfrm>
              <a:off x="533400" y="3505200"/>
              <a:ext cx="24471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>
                  <a:latin typeface="Courier"/>
                  <a:cs typeface="Courier"/>
                </a:rPr>
                <a:t>INSERT INTO queue ...</a:t>
              </a:r>
              <a:endParaRPr kumimoji="1" lang="ja-JP" altLang="en-US" sz="1400" dirty="0">
                <a:latin typeface="Courier"/>
                <a:cs typeface="Courier"/>
              </a:endParaRPr>
            </a:p>
          </p:txBody>
        </p:sp>
      </p:grpSp>
      <p:sp>
        <p:nvSpPr>
          <p:cNvPr id="37" name="Line 14"/>
          <p:cNvSpPr>
            <a:spLocks noChangeShapeType="1"/>
          </p:cNvSpPr>
          <p:nvPr/>
        </p:nvSpPr>
        <p:spPr bwMode="auto">
          <a:xfrm>
            <a:off x="3200400" y="2514600"/>
            <a:ext cx="114300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8" name="Line 14"/>
          <p:cNvSpPr>
            <a:spLocks noChangeShapeType="1"/>
          </p:cNvSpPr>
          <p:nvPr/>
        </p:nvSpPr>
        <p:spPr bwMode="auto">
          <a:xfrm flipV="1">
            <a:off x="2819400" y="4114800"/>
            <a:ext cx="152400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286000" y="2602468"/>
            <a:ext cx="1110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800" dirty="0" smtClean="0"/>
              <a:t>Publisher</a:t>
            </a:r>
            <a:endParaRPr kumimoji="1" lang="ja-JP" altLang="en-US" sz="18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066800" y="4355068"/>
            <a:ext cx="1110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800" dirty="0" smtClean="0"/>
              <a:t>Publisher</a:t>
            </a:r>
            <a:endParaRPr kumimoji="1" lang="ja-JP" altLang="en-US" sz="18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905000" y="5867400"/>
            <a:ext cx="1110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800" dirty="0" smtClean="0"/>
              <a:t>Publisher</a:t>
            </a:r>
            <a:endParaRPr kumimoji="1" lang="ja-JP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US" altLang="ja-JP" dirty="0" smtClean="0"/>
              <a:t>Three Functions in Detail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37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1203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5120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6F88A6A-CB6B-9147-9158-6E818CF1EC2B}" type="slidenum">
              <a:rPr lang="en-US" altLang="ja-JP"/>
              <a:pPr/>
              <a:t>38</a:t>
            </a:fld>
            <a:endParaRPr lang="en-US" altLang="ja-JP"/>
          </a:p>
        </p:txBody>
      </p:sp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err="1" smtClean="0"/>
              <a:t>queue_wait(</a:t>
            </a:r>
            <a:r>
              <a:rPr lang="en-US" altLang="ja-JP" i="1" dirty="0" err="1" smtClean="0"/>
              <a:t>table</a:t>
            </a:r>
            <a:r>
              <a:rPr lang="en-US" altLang="ja-JP" dirty="0" smtClean="0"/>
              <a:t>)</a:t>
            </a:r>
            <a:endParaRPr lang="en-US" altLang="ja-JP" dirty="0"/>
          </a:p>
        </p:txBody>
      </p:sp>
      <p:sp>
        <p:nvSpPr>
          <p:cNvPr id="512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Enters OWNER mode</a:t>
            </a:r>
          </a:p>
          <a:p>
            <a:r>
              <a:rPr lang="en-US" altLang="ja-JP" dirty="0" smtClean="0"/>
              <a:t>0〜1 row becomes OWNED</a:t>
            </a:r>
          </a:p>
          <a:p>
            <a:pPr lvl="1"/>
            <a:r>
              <a:rPr lang="en-US" altLang="ja-JP" dirty="0" smtClean="0"/>
              <a:t>Enters OWNER mode even if no rows were available</a:t>
            </a:r>
          </a:p>
          <a:p>
            <a:pPr lvl="1"/>
            <a:r>
              <a:rPr lang="en-US" altLang="ja-JP" dirty="0" smtClean="0"/>
              <a:t>Default timeout: 60 seconds</a:t>
            </a:r>
          </a:p>
          <a:p>
            <a:pPr lvl="1"/>
            <a:r>
              <a:rPr lang="en-US" altLang="ja-JP" dirty="0" smtClean="0"/>
              <a:t>Returns 1 if a row is OWNED (0 on timeout)</a:t>
            </a:r>
          </a:p>
          <a:p>
            <a:r>
              <a:rPr lang="en-US" altLang="ja-JP" dirty="0" smtClean="0"/>
              <a:t>If called within OWNER mode, the owned row is deleted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Revisiting Subscriber Code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Calls to </a:t>
            </a:r>
            <a:r>
              <a:rPr lang="en-US" altLang="ja-JP" dirty="0" err="1" smtClean="0"/>
              <a:t>queue_end</a:t>
            </a:r>
            <a:r>
              <a:rPr lang="en-US" altLang="ja-JP" dirty="0" smtClean="0"/>
              <a:t> just before </a:t>
            </a:r>
            <a:r>
              <a:rPr lang="en-US" altLang="ja-JP" dirty="0" err="1" smtClean="0"/>
              <a:t>queue_wait</a:t>
            </a:r>
            <a:r>
              <a:rPr lang="en-US" altLang="ja-JP" dirty="0" smtClean="0"/>
              <a:t> can be omitted</a:t>
            </a:r>
          </a:p>
          <a:p>
            <a:endParaRPr lang="en-US" altLang="ja-JP" dirty="0" smtClean="0"/>
          </a:p>
          <a:p>
            <a:pPr>
              <a:buNone/>
            </a:pPr>
            <a:endParaRPr lang="en-US" altLang="ja-JP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while (true) {</a:t>
            </a: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  rows := SELECT * FROM qt WHERE </a:t>
            </a:r>
            <a:r>
              <a:rPr lang="en-US" altLang="ja-JP" sz="2000" dirty="0" err="1" smtClean="0">
                <a:latin typeface="Courier"/>
                <a:cs typeface="Courier"/>
              </a:rPr>
              <a:t>queue_wait('qt</a:t>
            </a:r>
            <a:r>
              <a:rPr lang="en-US" altLang="ja-JP" sz="2000" dirty="0" smtClean="0">
                <a:latin typeface="Courier"/>
                <a:cs typeface="Courier"/>
              </a:rPr>
              <a:t>');</a:t>
            </a: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  if (</a:t>
            </a:r>
            <a:r>
              <a:rPr lang="en-US" altLang="ja-JP" sz="2000" dirty="0" err="1" smtClean="0">
                <a:latin typeface="Courier"/>
                <a:cs typeface="Courier"/>
              </a:rPr>
              <a:t>count(rows</a:t>
            </a:r>
            <a:r>
              <a:rPr lang="en-US" altLang="ja-JP" sz="2000" dirty="0" smtClean="0">
                <a:latin typeface="Courier"/>
                <a:cs typeface="Courier"/>
              </a:rPr>
              <a:t>) != 0)</a:t>
            </a: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    handle_row(rows[0]);</a:t>
            </a:r>
          </a:p>
          <a:p>
            <a:pPr>
              <a:buNone/>
            </a:pPr>
            <a:r>
              <a:rPr lang="en-US" altLang="ja-JP" sz="2000" strike="sngStrike" dirty="0" smtClean="0">
                <a:latin typeface="Courier"/>
                <a:cs typeface="Courier"/>
              </a:rPr>
              <a:t>  SELECT </a:t>
            </a:r>
            <a:r>
              <a:rPr lang="en-US" altLang="ja-JP" sz="2000" strike="sngStrike" dirty="0" err="1" smtClean="0">
                <a:latin typeface="Courier"/>
                <a:cs typeface="Courier"/>
              </a:rPr>
              <a:t>queue_end</a:t>
            </a:r>
            <a:r>
              <a:rPr lang="en-US" altLang="ja-JP" sz="2000" strike="sngStrike" dirty="0" smtClean="0">
                <a:latin typeface="Courier"/>
                <a:cs typeface="Courier"/>
              </a:rPr>
              <a:t>();</a:t>
            </a:r>
          </a:p>
          <a:p>
            <a:pPr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}</a:t>
            </a:r>
          </a:p>
          <a:p>
            <a:pPr>
              <a:buNone/>
            </a:pP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39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/>
              <a:t>About </a:t>
            </a:r>
            <a:r>
              <a:rPr lang="en-US" altLang="ja-JP" dirty="0" err="1" smtClean="0"/>
              <a:t>Cybozu</a:t>
            </a:r>
            <a:r>
              <a:rPr lang="en-US" altLang="ja-JP" dirty="0" smtClean="0"/>
              <a:t>, Inc.</a:t>
            </a:r>
            <a:endParaRPr lang="ja-JP" altLang="en-US" dirty="0"/>
          </a:p>
        </p:txBody>
      </p:sp>
      <p:sp>
        <p:nvSpPr>
          <p:cNvPr id="1843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Japan’s largest groupware vendor</a:t>
            </a:r>
          </a:p>
          <a:p>
            <a:pPr lvl="1"/>
            <a:r>
              <a:rPr lang="en-US" altLang="ja-JP" dirty="0" smtClean="0"/>
              <a:t>Mostly provides as software products, not as services</a:t>
            </a:r>
          </a:p>
          <a:p>
            <a:pPr lvl="1"/>
            <a:r>
              <a:rPr lang="en-US" altLang="ja-JP" dirty="0" smtClean="0"/>
              <a:t>Some of our apps </a:t>
            </a:r>
            <a:r>
              <a:rPr lang="en-US" altLang="ja-JP" i="1" dirty="0" smtClean="0"/>
              <a:t>bundle </a:t>
            </a:r>
            <a:r>
              <a:rPr lang="en-US" altLang="ja-JP" dirty="0" err="1" smtClean="0"/>
              <a:t>MySQL</a:t>
            </a:r>
            <a:r>
              <a:rPr lang="en-US" altLang="ja-JP" dirty="0" smtClean="0"/>
              <a:t> as storage</a:t>
            </a:r>
          </a:p>
        </p:txBody>
      </p:sp>
      <p:sp>
        <p:nvSpPr>
          <p:cNvPr id="18436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</a:p>
        </p:txBody>
      </p:sp>
      <p:sp>
        <p:nvSpPr>
          <p:cNvPr id="18437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</a:p>
        </p:txBody>
      </p:sp>
      <p:sp>
        <p:nvSpPr>
          <p:cNvPr id="18438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A75717-8E39-A141-B8D0-133BBA7CC653}" type="slidenum">
              <a:rPr lang="en-US" altLang="ja-JP" smtClean="0"/>
              <a:pPr/>
              <a:t>4</a:t>
            </a:fld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7347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57348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8ECC20-FE4F-9749-83BA-8C58704B384B}" type="slidenum">
              <a:rPr lang="en-US" altLang="ja-JP"/>
              <a:pPr/>
              <a:t>40</a:t>
            </a:fld>
            <a:endParaRPr lang="en-US" altLang="ja-JP"/>
          </a:p>
        </p:txBody>
      </p:sp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/>
              <a:t>Conditional </a:t>
            </a:r>
            <a:r>
              <a:rPr lang="en-US" altLang="ja-JP" dirty="0" err="1" smtClean="0"/>
              <a:t>queue_wait</a:t>
            </a:r>
            <a:r>
              <a:rPr lang="en-US" altLang="ja-JP" dirty="0" smtClean="0"/>
              <a:t>()</a:t>
            </a:r>
            <a:endParaRPr lang="en-US" altLang="ja-JP" dirty="0"/>
          </a:p>
        </p:txBody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dirty="0" smtClean="0"/>
              <a:t>Consume rows of certain condition</a:t>
            </a:r>
          </a:p>
          <a:p>
            <a:pPr lvl="1">
              <a:lnSpc>
                <a:spcPct val="90000"/>
              </a:lnSpc>
            </a:pPr>
            <a:r>
              <a:rPr lang="en-US" altLang="ja-JP" dirty="0" smtClean="0"/>
              <a:t>Rows that do not match will be left untouched</a:t>
            </a:r>
          </a:p>
          <a:p>
            <a:pPr lvl="1">
              <a:lnSpc>
                <a:spcPct val="90000"/>
              </a:lnSpc>
            </a:pPr>
            <a:r>
              <a:rPr lang="en-US" altLang="ja-JP" dirty="0" smtClean="0"/>
              <a:t>Only </a:t>
            </a:r>
            <a:r>
              <a:rPr lang="en-US" altLang="ja-JP" dirty="0"/>
              <a:t>numeric columns</a:t>
            </a:r>
            <a:r>
              <a:rPr lang="en-US" altLang="ja-JP" dirty="0" smtClean="0"/>
              <a:t> can be checked</a:t>
            </a:r>
          </a:p>
          <a:p>
            <a:pPr lvl="1">
              <a:lnSpc>
                <a:spcPct val="90000"/>
              </a:lnSpc>
            </a:pPr>
            <a:r>
              <a:rPr lang="en-US" altLang="ja-JP" dirty="0" smtClean="0"/>
              <a:t>Fast - condition tested once per each row</a:t>
            </a:r>
          </a:p>
          <a:p>
            <a:pPr>
              <a:lnSpc>
                <a:spcPct val="90000"/>
              </a:lnSpc>
            </a:pPr>
            <a:endParaRPr lang="en-US" altLang="ja-JP" dirty="0" smtClean="0"/>
          </a:p>
          <a:p>
            <a:pPr>
              <a:lnSpc>
                <a:spcPct val="90000"/>
              </a:lnSpc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examples:</a:t>
            </a:r>
          </a:p>
          <a:p>
            <a:pPr>
              <a:lnSpc>
                <a:spcPct val="90000"/>
              </a:lnSpc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  SELECT </a:t>
            </a:r>
            <a:r>
              <a:rPr lang="en-US" altLang="ja-JP" sz="2000" dirty="0" err="1" smtClean="0">
                <a:latin typeface="Courier"/>
                <a:cs typeface="Courier"/>
              </a:rPr>
              <a:t>queue_wait('table:(col_a</a:t>
            </a:r>
            <a:r>
              <a:rPr lang="en-US" altLang="ja-JP" sz="2000" dirty="0" smtClean="0">
                <a:latin typeface="Courier"/>
                <a:cs typeface="Courier"/>
              </a:rPr>
              <a:t>*3)+col_b&lt;</a:t>
            </a:r>
            <a:r>
              <a:rPr lang="en-US" altLang="ja-JP" sz="2000" dirty="0" err="1" smtClean="0">
                <a:latin typeface="Courier"/>
                <a:cs typeface="Courier"/>
              </a:rPr>
              <a:t>col_c</a:t>
            </a:r>
            <a:r>
              <a:rPr lang="en-US" altLang="ja-JP" sz="2000" dirty="0" smtClean="0">
                <a:latin typeface="Courier"/>
                <a:cs typeface="Courier"/>
              </a:rPr>
              <a:t>');</a:t>
            </a:r>
          </a:p>
          <a:p>
            <a:pPr>
              <a:lnSpc>
                <a:spcPct val="90000"/>
              </a:lnSpc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  SELECT </a:t>
            </a:r>
            <a:r>
              <a:rPr lang="en-US" altLang="ja-JP" sz="2000" dirty="0" err="1" smtClean="0">
                <a:latin typeface="Courier"/>
                <a:cs typeface="Courier"/>
              </a:rPr>
              <a:t>queue_wait('table:retry_count</a:t>
            </a:r>
            <a:r>
              <a:rPr lang="en-US" altLang="ja-JP" sz="2000" dirty="0" smtClean="0">
                <a:latin typeface="Courier"/>
                <a:cs typeface="Courier"/>
              </a:rPr>
              <a:t>&lt;5');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61443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144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61A261-4490-6441-AE55-1C4665EB2AF4}" type="slidenum">
              <a:rPr lang="en-US" altLang="ja-JP"/>
              <a:pPr/>
              <a:t>41</a:t>
            </a:fld>
            <a:endParaRPr lang="en-US" altLang="ja-JP"/>
          </a:p>
        </p:txBody>
      </p:sp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queue_wait(tbl_cond,[tbl_cond…,timeout])</a:t>
            </a:r>
          </a:p>
        </p:txBody>
      </p:sp>
      <p:sp>
        <p:nvSpPr>
          <p:cNvPr id="614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Accepts multiple tables and timeout</a:t>
            </a:r>
          </a:p>
          <a:p>
            <a:r>
              <a:rPr lang="en-US" altLang="ja-JP" dirty="0"/>
              <a:t>Data searched from leftmost table to right</a:t>
            </a:r>
          </a:p>
          <a:p>
            <a:r>
              <a:rPr lang="en-US" altLang="ja-JP" dirty="0"/>
              <a:t>Returns table index (the leftmost table is 1) of the newly owned row</a:t>
            </a:r>
          </a:p>
          <a:p>
            <a:pPr lvl="1"/>
            <a:r>
              <a:rPr lang="en-US" altLang="ja-JP" dirty="0"/>
              <a:t>Returns zero if no rows are being </a:t>
            </a:r>
            <a:r>
              <a:rPr lang="en-US" altLang="ja-JP" dirty="0" smtClean="0"/>
              <a:t>owned</a:t>
            </a:r>
          </a:p>
          <a:p>
            <a:pPr lvl="1"/>
            <a:endParaRPr lang="en-US" altLang="ja-JP" dirty="0" smtClean="0"/>
          </a:p>
          <a:p>
            <a:pPr>
              <a:lnSpc>
                <a:spcPct val="90000"/>
              </a:lnSpc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example:</a:t>
            </a:r>
          </a:p>
          <a:p>
            <a:pPr>
              <a:lnSpc>
                <a:spcPct val="90000"/>
              </a:lnSpc>
              <a:buNone/>
            </a:pPr>
            <a:r>
              <a:rPr lang="en-US" altLang="ja-JP" sz="2000" dirty="0" smtClean="0">
                <a:latin typeface="Courier"/>
                <a:cs typeface="Courier"/>
              </a:rPr>
              <a:t>  SELECT queue_wait('table_A','table_B',60);</a:t>
            </a:r>
          </a:p>
          <a:p>
            <a:pPr lvl="1"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63491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3492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99A745-F427-024C-AA0B-3856DDBB42FE}" type="slidenum">
              <a:rPr lang="en-US" altLang="ja-JP"/>
              <a:pPr/>
              <a:t>42</a:t>
            </a:fld>
            <a:endParaRPr lang="en-US" altLang="ja-JP"/>
          </a:p>
        </p:txBody>
      </p:sp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Functions for Exiting OWNER Mode</a:t>
            </a:r>
          </a:p>
        </p:txBody>
      </p:sp>
      <p:sp>
        <p:nvSpPr>
          <p:cNvPr id="634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queue_end</a:t>
            </a:r>
          </a:p>
          <a:p>
            <a:pPr lvl="1"/>
            <a:r>
              <a:rPr lang="en-US" altLang="ja-JP"/>
              <a:t>Deletes the owned row and exits OWNER mode</a:t>
            </a:r>
          </a:p>
          <a:p>
            <a:r>
              <a:rPr lang="en-US" altLang="ja-JP"/>
              <a:t>queue_abort</a:t>
            </a:r>
          </a:p>
          <a:p>
            <a:pPr lvl="1"/>
            <a:r>
              <a:rPr lang="en-US" altLang="ja-JP"/>
              <a:t>Releases (instead of deleting) the owned row and exits OWNER mode</a:t>
            </a:r>
          </a:p>
          <a:p>
            <a:pPr lvl="1"/>
            <a:r>
              <a:rPr lang="en-US" altLang="ja-JP"/>
              <a:t>Close of a MySQL connection does the same thing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US" altLang="ja-JP" dirty="0" smtClean="0"/>
              <a:t>Relaying and Routing Messages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43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The Problem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2438400"/>
          </a:xfrm>
        </p:spPr>
        <p:txBody>
          <a:bodyPr/>
          <a:lstStyle/>
          <a:p>
            <a:r>
              <a:rPr lang="en-US" altLang="ja-JP" dirty="0" smtClean="0"/>
              <a:t>Relay (or router) consists of more than 3 processes, 2 </a:t>
            </a:r>
            <a:r>
              <a:rPr lang="en-US" altLang="ja-JP" dirty="0" err="1" smtClean="0"/>
              <a:t>conns</a:t>
            </a:r>
            <a:endParaRPr lang="en-US" altLang="ja-JP" dirty="0" smtClean="0"/>
          </a:p>
          <a:p>
            <a:r>
              <a:rPr lang="en-US" altLang="ja-JP" dirty="0" smtClean="0"/>
              <a:t>No losses, no duplicates on crash or disconnection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44</a:t>
            </a:fld>
            <a:endParaRPr lang="en-US" altLang="ja-JP"/>
          </a:p>
        </p:txBody>
      </p: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1828800" y="4535488"/>
            <a:ext cx="1255714" cy="1636712"/>
            <a:chOff x="2496" y="2448"/>
            <a:chExt cx="791" cy="1031"/>
          </a:xfrm>
        </p:grpSpPr>
        <p:grpSp>
          <p:nvGrpSpPr>
            <p:cNvPr id="8" name="Group 10"/>
            <p:cNvGrpSpPr>
              <a:grpSpLocks/>
            </p:cNvGrpSpPr>
            <p:nvPr/>
          </p:nvGrpSpPr>
          <p:grpSpPr bwMode="auto">
            <a:xfrm>
              <a:off x="2784" y="2448"/>
              <a:ext cx="192" cy="624"/>
              <a:chOff x="2304" y="2256"/>
              <a:chExt cx="192" cy="624"/>
            </a:xfrm>
          </p:grpSpPr>
          <p:sp>
            <p:nvSpPr>
              <p:cNvPr id="10" name="Line 4"/>
              <p:cNvSpPr>
                <a:spLocks noChangeShapeType="1"/>
              </p:cNvSpPr>
              <p:nvPr/>
            </p:nvSpPr>
            <p:spPr bwMode="auto">
              <a:xfrm>
                <a:off x="2304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" name="Line 5"/>
              <p:cNvSpPr>
                <a:spLocks noChangeShapeType="1"/>
              </p:cNvSpPr>
              <p:nvPr/>
            </p:nvSpPr>
            <p:spPr bwMode="auto">
              <a:xfrm>
                <a:off x="2304" y="2880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" name="Line 6"/>
              <p:cNvSpPr>
                <a:spLocks noChangeShapeType="1"/>
              </p:cNvSpPr>
              <p:nvPr/>
            </p:nvSpPr>
            <p:spPr bwMode="auto">
              <a:xfrm flipV="1">
                <a:off x="2496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" name="Line 7"/>
              <p:cNvSpPr>
                <a:spLocks noChangeShapeType="1"/>
              </p:cNvSpPr>
              <p:nvPr/>
            </p:nvSpPr>
            <p:spPr bwMode="auto">
              <a:xfrm>
                <a:off x="2304" y="27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" name="Line 8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" name="Line 9"/>
              <p:cNvSpPr>
                <a:spLocks noChangeShapeType="1"/>
              </p:cNvSpPr>
              <p:nvPr/>
            </p:nvSpPr>
            <p:spPr bwMode="auto">
              <a:xfrm>
                <a:off x="2304" y="259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9" name="Text Box 17"/>
            <p:cNvSpPr txBox="1">
              <a:spLocks noChangeArrowheads="1"/>
            </p:cNvSpPr>
            <p:nvPr/>
          </p:nvSpPr>
          <p:spPr bwMode="auto">
            <a:xfrm>
              <a:off x="2496" y="3072"/>
              <a:ext cx="791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altLang="ja-JP" sz="1800" dirty="0" smtClean="0"/>
                <a:t>Q4M Table</a:t>
              </a:r>
            </a:p>
            <a:p>
              <a:pPr algn="ctr"/>
              <a:r>
                <a:rPr lang="en-US" altLang="ja-JP" sz="1800" dirty="0" smtClean="0"/>
                <a:t>(source)</a:t>
              </a:r>
              <a:endParaRPr lang="en-US" altLang="ja-JP" sz="1800" dirty="0"/>
            </a:p>
          </p:txBody>
        </p:sp>
      </p:grpSp>
      <p:sp>
        <p:nvSpPr>
          <p:cNvPr id="16" name="フローチャート: 書類 15"/>
          <p:cNvSpPr/>
          <p:nvPr/>
        </p:nvSpPr>
        <p:spPr bwMode="auto">
          <a:xfrm>
            <a:off x="4114800" y="4648200"/>
            <a:ext cx="1219200" cy="990600"/>
          </a:xfrm>
          <a:prstGeom prst="flowChartDocument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/>
            <a:endParaRPr lang="ja-JP" altLang="en-US" sz="1800" dirty="0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2667000" y="5105400"/>
            <a:ext cx="137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18" name="Group 18"/>
          <p:cNvGrpSpPr>
            <a:grpSpLocks/>
          </p:cNvGrpSpPr>
          <p:nvPr/>
        </p:nvGrpSpPr>
        <p:grpSpPr bwMode="auto">
          <a:xfrm>
            <a:off x="6364286" y="4535488"/>
            <a:ext cx="1255714" cy="1636712"/>
            <a:chOff x="2496" y="2448"/>
            <a:chExt cx="791" cy="1031"/>
          </a:xfrm>
        </p:grpSpPr>
        <p:grpSp>
          <p:nvGrpSpPr>
            <p:cNvPr id="19" name="Group 10"/>
            <p:cNvGrpSpPr>
              <a:grpSpLocks/>
            </p:cNvGrpSpPr>
            <p:nvPr/>
          </p:nvGrpSpPr>
          <p:grpSpPr bwMode="auto">
            <a:xfrm>
              <a:off x="2784" y="2448"/>
              <a:ext cx="192" cy="624"/>
              <a:chOff x="2304" y="2256"/>
              <a:chExt cx="192" cy="624"/>
            </a:xfrm>
          </p:grpSpPr>
          <p:sp>
            <p:nvSpPr>
              <p:cNvPr id="21" name="Line 4"/>
              <p:cNvSpPr>
                <a:spLocks noChangeShapeType="1"/>
              </p:cNvSpPr>
              <p:nvPr/>
            </p:nvSpPr>
            <p:spPr bwMode="auto">
              <a:xfrm>
                <a:off x="2304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" name="Line 5"/>
              <p:cNvSpPr>
                <a:spLocks noChangeShapeType="1"/>
              </p:cNvSpPr>
              <p:nvPr/>
            </p:nvSpPr>
            <p:spPr bwMode="auto">
              <a:xfrm>
                <a:off x="2304" y="2880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3" name="Line 6"/>
              <p:cNvSpPr>
                <a:spLocks noChangeShapeType="1"/>
              </p:cNvSpPr>
              <p:nvPr/>
            </p:nvSpPr>
            <p:spPr bwMode="auto">
              <a:xfrm flipV="1">
                <a:off x="2496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4" name="Line 7"/>
              <p:cNvSpPr>
                <a:spLocks noChangeShapeType="1"/>
              </p:cNvSpPr>
              <p:nvPr/>
            </p:nvSpPr>
            <p:spPr bwMode="auto">
              <a:xfrm>
                <a:off x="2304" y="27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" name="Line 8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6" name="Line 9"/>
              <p:cNvSpPr>
                <a:spLocks noChangeShapeType="1"/>
              </p:cNvSpPr>
              <p:nvPr/>
            </p:nvSpPr>
            <p:spPr bwMode="auto">
              <a:xfrm>
                <a:off x="2304" y="259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2496" y="3072"/>
              <a:ext cx="791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altLang="ja-JP" sz="1800" dirty="0" smtClean="0"/>
                <a:t>Q4M Table</a:t>
              </a:r>
            </a:p>
            <a:p>
              <a:pPr algn="ctr"/>
              <a:r>
                <a:rPr lang="en-US" altLang="ja-JP" sz="1800" dirty="0" smtClean="0"/>
                <a:t>(</a:t>
              </a:r>
              <a:r>
                <a:rPr lang="en-US" altLang="ja-JP" sz="1800" dirty="0" err="1" smtClean="0"/>
                <a:t>dest</a:t>
              </a:r>
              <a:r>
                <a:rPr lang="en-US" altLang="ja-JP" sz="1800" dirty="0" smtClean="0"/>
                <a:t>.)</a:t>
              </a:r>
              <a:endParaRPr lang="en-US" altLang="ja-JP" sz="1800" dirty="0"/>
            </a:p>
          </p:txBody>
        </p:sp>
      </p:grpSp>
      <p:sp>
        <p:nvSpPr>
          <p:cNvPr id="27" name="Line 14"/>
          <p:cNvSpPr>
            <a:spLocks noChangeShapeType="1"/>
          </p:cNvSpPr>
          <p:nvPr/>
        </p:nvSpPr>
        <p:spPr bwMode="auto">
          <a:xfrm>
            <a:off x="5410200" y="5105400"/>
            <a:ext cx="137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886200" y="5715000"/>
            <a:ext cx="1661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 smtClean="0"/>
              <a:t>Relay Program</a:t>
            </a:r>
            <a:endParaRPr kumimoji="1" lang="ja-JP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Internal Row ID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Every row have a internal row ID</a:t>
            </a:r>
          </a:p>
          <a:p>
            <a:pPr lvl="1"/>
            <a:r>
              <a:rPr lang="en-US" altLang="ja-JP" dirty="0" smtClean="0"/>
              <a:t>invisible from Q4M table definition</a:t>
            </a:r>
          </a:p>
          <a:p>
            <a:pPr lvl="1"/>
            <a:r>
              <a:rPr lang="en-US" altLang="ja-JP" dirty="0" smtClean="0"/>
              <a:t>monotonically increasing 64-bit integer</a:t>
            </a:r>
          </a:p>
          <a:p>
            <a:r>
              <a:rPr lang="en-US" altLang="ja-JP" dirty="0" smtClean="0"/>
              <a:t>Used for detecting duplicates</a:t>
            </a:r>
          </a:p>
          <a:p>
            <a:pPr lvl="1"/>
            <a:r>
              <a:rPr lang="en-US" altLang="ja-JP" dirty="0" smtClean="0"/>
              <a:t>Use two functions to skip duplicates</a:t>
            </a:r>
          </a:p>
          <a:p>
            <a:pPr lvl="1"/>
            <a:r>
              <a:rPr lang="en-US" altLang="ja-JP" dirty="0" smtClean="0"/>
              <a:t>Data loss prevented by using </a:t>
            </a:r>
            <a:r>
              <a:rPr lang="en-US" altLang="ja-JP" dirty="0" err="1" smtClean="0"/>
              <a:t>queue_wait</a:t>
            </a:r>
            <a:r>
              <a:rPr lang="en-US" altLang="ja-JP" dirty="0" smtClean="0"/>
              <a:t> / </a:t>
            </a:r>
            <a:r>
              <a:rPr lang="en-US" altLang="ja-JP" dirty="0" err="1" smtClean="0"/>
              <a:t>queue_end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45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queue_rowid</a:t>
            </a:r>
            <a:r>
              <a:rPr lang="en-US" altLang="ja-JP" dirty="0" smtClean="0"/>
              <a:t>()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Returns row ID of the OWNED row (if any)</a:t>
            </a:r>
          </a:p>
          <a:p>
            <a:pPr lvl="1"/>
            <a:r>
              <a:rPr lang="en-US" altLang="ja-JP" dirty="0" smtClean="0"/>
              <a:t>Returns NULL if no row is OWNED</a:t>
            </a:r>
          </a:p>
          <a:p>
            <a:r>
              <a:rPr lang="en-US" altLang="ja-JP" dirty="0" smtClean="0"/>
              <a:t>Call when retrieving data from source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46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queue_set_srcid(src_tbl_id</a:t>
            </a:r>
            <a:r>
              <a:rPr lang="en-US" altLang="ja-JP" dirty="0" smtClean="0"/>
              <a:t>, mode, </a:t>
            </a:r>
            <a:r>
              <a:rPr lang="en-US" altLang="ja-JP" dirty="0" err="1" smtClean="0"/>
              <a:t>src_row_id</a:t>
            </a:r>
            <a:r>
              <a:rPr lang="en-US" altLang="ja-JP" dirty="0" smtClean="0"/>
              <a:t>)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Call before inserting a row to destination table</a:t>
            </a:r>
          </a:p>
          <a:p>
            <a:pPr lvl="1"/>
            <a:r>
              <a:rPr lang="en-US" altLang="ja-JP" dirty="0" smtClean="0"/>
              <a:t>Checks if the row is already inserted into the table, and ignores next INSERT if true</a:t>
            </a:r>
          </a:p>
          <a:p>
            <a:r>
              <a:rPr lang="en-US" altLang="ja-JP" dirty="0" smtClean="0"/>
              <a:t>Parameters:</a:t>
            </a:r>
          </a:p>
          <a:p>
            <a:pPr lvl="1"/>
            <a:r>
              <a:rPr lang="en-US" altLang="ja-JP" dirty="0" err="1" smtClean="0"/>
              <a:t>src_tbl_id</a:t>
            </a:r>
            <a:r>
              <a:rPr lang="en-US" altLang="ja-JP" dirty="0" smtClean="0"/>
              <a:t> - id to determine source table (0〜63)</a:t>
            </a:r>
          </a:p>
          <a:p>
            <a:pPr lvl="1"/>
            <a:r>
              <a:rPr lang="en-US" altLang="ja-JP" dirty="0" smtClean="0"/>
              <a:t>mode - "a" to drop duplicates, "</a:t>
            </a:r>
            <a:r>
              <a:rPr lang="en-US" altLang="ja-JP" dirty="0" err="1" smtClean="0"/>
              <a:t>w</a:t>
            </a:r>
            <a:r>
              <a:rPr lang="en-US" altLang="ja-JP" dirty="0" smtClean="0"/>
              <a:t>" to reset</a:t>
            </a:r>
          </a:p>
          <a:p>
            <a:pPr lvl="1"/>
            <a:r>
              <a:rPr lang="en-US" altLang="ja-JP" dirty="0" err="1" smtClean="0"/>
              <a:t>src_row_id</a:t>
            </a:r>
            <a:r>
              <a:rPr lang="en-US" altLang="ja-JP" dirty="0" smtClean="0"/>
              <a:t> - row ID obtained from source table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47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Pseudo Code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>
                <a:latin typeface="Tahoma"/>
                <a:cs typeface="Tahoma"/>
              </a:rPr>
              <a:t>Relays data from </a:t>
            </a:r>
            <a:r>
              <a:rPr lang="en-US" altLang="ja-JP" dirty="0" err="1" smtClean="0">
                <a:latin typeface="Tahoma"/>
                <a:cs typeface="Tahoma"/>
              </a:rPr>
              <a:t>src_tbl</a:t>
            </a:r>
            <a:r>
              <a:rPr lang="en-US" altLang="ja-JP" dirty="0" smtClean="0">
                <a:latin typeface="Tahoma"/>
                <a:cs typeface="Tahoma"/>
              </a:rPr>
              <a:t> to </a:t>
            </a:r>
            <a:r>
              <a:rPr lang="en-US" altLang="ja-JP" dirty="0" err="1" smtClean="0">
                <a:latin typeface="Tahoma"/>
                <a:cs typeface="Tahoma"/>
              </a:rPr>
              <a:t>dest_tbl</a:t>
            </a:r>
            <a:endParaRPr lang="en-US" altLang="ja-JP" dirty="0" smtClean="0">
              <a:latin typeface="Tahoma"/>
              <a:cs typeface="Tahoma"/>
            </a:endParaRPr>
          </a:p>
          <a:p>
            <a:pPr>
              <a:buNone/>
            </a:pPr>
            <a:endParaRPr lang="en-US" altLang="ja-JP" sz="1800" dirty="0" smtClean="0">
              <a:latin typeface="Courier" charset="0"/>
              <a:ea typeface="Courier" charset="0"/>
              <a:cs typeface="Courier" charset="0"/>
            </a:endParaRPr>
          </a:p>
          <a:p>
            <a:pPr>
              <a:buNone/>
            </a:pP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while (true) {</a:t>
            </a:r>
          </a:p>
          <a:p>
            <a:pPr>
              <a:buNone/>
            </a:pP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  # wait for data</a:t>
            </a:r>
          </a:p>
          <a:p>
            <a:pPr>
              <a:buNone/>
            </a:pP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  SELECT </a:t>
            </a:r>
            <a:r>
              <a:rPr lang="en-US" altLang="ja-JP" sz="1800" dirty="0" err="1" smtClean="0">
                <a:latin typeface="Courier" charset="0"/>
                <a:ea typeface="Courier" charset="0"/>
                <a:cs typeface="Courier" charset="0"/>
              </a:rPr>
              <a:t>queue_wait(src_tbl</a:t>
            </a: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) =&gt; </a:t>
            </a:r>
            <a:r>
              <a:rPr lang="en-US" altLang="ja-JP" sz="1800" dirty="0" err="1" smtClean="0">
                <a:latin typeface="Courier" charset="0"/>
                <a:ea typeface="Courier" charset="0"/>
                <a:cs typeface="Courier" charset="0"/>
              </a:rPr>
              <a:t>src_db</a:t>
            </a: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pPr>
              <a:buNone/>
            </a:pP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  </a:t>
            </a:r>
          </a:p>
          <a:p>
            <a:pPr>
              <a:buNone/>
            </a:pP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  # read row and </a:t>
            </a:r>
            <a:r>
              <a:rPr lang="en-US" altLang="ja-JP" sz="1800" dirty="0" err="1" smtClean="0">
                <a:latin typeface="Courier" charset="0"/>
                <a:ea typeface="Courier" charset="0"/>
                <a:cs typeface="Courier" charset="0"/>
              </a:rPr>
              <a:t>rowid</a:t>
            </a:r>
            <a:endParaRPr lang="en-US" altLang="ja-JP" sz="1800" dirty="0" smtClean="0">
              <a:latin typeface="Courier" charset="0"/>
              <a:ea typeface="Courier" charset="0"/>
              <a:cs typeface="Courier" charset="0"/>
            </a:endParaRPr>
          </a:p>
          <a:p>
            <a:pPr>
              <a:buNone/>
            </a:pP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  row := (SELECT * FROM </a:t>
            </a:r>
            <a:r>
              <a:rPr lang="en-US" altLang="ja-JP" sz="1800" dirty="0" err="1" smtClean="0">
                <a:latin typeface="Courier" charset="0"/>
                <a:ea typeface="Courier" charset="0"/>
                <a:cs typeface="Courier" charset="0"/>
              </a:rPr>
              <a:t>src_tbl</a:t>
            </a: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 =&gt; </a:t>
            </a:r>
            <a:r>
              <a:rPr lang="en-US" altLang="ja-JP" sz="1800" dirty="0" err="1" smtClean="0">
                <a:latin typeface="Courier" charset="0"/>
                <a:ea typeface="Courier" charset="0"/>
                <a:cs typeface="Courier" charset="0"/>
              </a:rPr>
              <a:t>src_db</a:t>
            </a: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);</a:t>
            </a:r>
          </a:p>
          <a:p>
            <a:pPr>
              <a:buNone/>
            </a:pP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  </a:t>
            </a:r>
            <a:r>
              <a:rPr lang="en-US" altLang="ja-JP" sz="1800" dirty="0" err="1" smtClean="0">
                <a:latin typeface="Courier" charset="0"/>
                <a:ea typeface="Courier" charset="0"/>
                <a:cs typeface="Courier" charset="0"/>
              </a:rPr>
              <a:t>rowid</a:t>
            </a: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 := (SELECT </a:t>
            </a:r>
            <a:r>
              <a:rPr lang="en-US" altLang="ja-JP" sz="1800" dirty="0" err="1" smtClean="0">
                <a:latin typeface="Courier" charset="0"/>
                <a:ea typeface="Courier" charset="0"/>
                <a:cs typeface="Courier" charset="0"/>
              </a:rPr>
              <a:t>queue_rowid</a:t>
            </a: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() =&gt; </a:t>
            </a:r>
            <a:r>
              <a:rPr lang="en-US" altLang="ja-JP" sz="1800" dirty="0" err="1" smtClean="0">
                <a:latin typeface="Courier" charset="0"/>
                <a:ea typeface="Courier" charset="0"/>
                <a:cs typeface="Courier" charset="0"/>
              </a:rPr>
              <a:t>src_db</a:t>
            </a: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);</a:t>
            </a:r>
          </a:p>
          <a:p>
            <a:pPr>
              <a:buNone/>
            </a:pP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  </a:t>
            </a:r>
          </a:p>
          <a:p>
            <a:pPr>
              <a:buNone/>
            </a:pP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  # insert the row after setting </a:t>
            </a:r>
            <a:r>
              <a:rPr lang="en-US" altLang="ja-JP" sz="1800" dirty="0" err="1" smtClean="0">
                <a:latin typeface="Courier" charset="0"/>
                <a:ea typeface="Courier" charset="0"/>
                <a:cs typeface="Courier" charset="0"/>
              </a:rPr>
              <a:t>srcid</a:t>
            </a:r>
            <a:endParaRPr lang="en-US" altLang="ja-JP" sz="1800" dirty="0" smtClean="0">
              <a:latin typeface="Courier" charset="0"/>
              <a:ea typeface="Courier" charset="0"/>
              <a:cs typeface="Courier" charset="0"/>
            </a:endParaRPr>
          </a:p>
          <a:p>
            <a:pPr>
              <a:buNone/>
            </a:pP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  SELECT </a:t>
            </a:r>
            <a:r>
              <a:rPr lang="en-US" altLang="ja-JP" sz="1800" dirty="0" err="1" smtClean="0">
                <a:latin typeface="Courier" charset="0"/>
                <a:ea typeface="Courier" charset="0"/>
                <a:cs typeface="Courier" charset="0"/>
              </a:rPr>
              <a:t>queue_set_srcid(src_tbl_id</a:t>
            </a: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, 'a', </a:t>
            </a:r>
            <a:r>
              <a:rPr lang="en-US" altLang="ja-JP" sz="1800" dirty="0" err="1" smtClean="0">
                <a:latin typeface="Courier" charset="0"/>
                <a:ea typeface="Courier" charset="0"/>
                <a:cs typeface="Courier" charset="0"/>
              </a:rPr>
              <a:t>rowid</a:t>
            </a: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) =&gt; </a:t>
            </a:r>
            <a:r>
              <a:rPr lang="en-US" altLang="ja-JP" sz="1800" dirty="0" err="1" smtClean="0">
                <a:latin typeface="Courier" charset="0"/>
                <a:ea typeface="Courier" charset="0"/>
                <a:cs typeface="Courier" charset="0"/>
              </a:rPr>
              <a:t>dest_db</a:t>
            </a: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pPr>
              <a:buNone/>
            </a:pP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  INSERT INTO </a:t>
            </a:r>
            <a:r>
              <a:rPr lang="en-US" altLang="ja-JP" sz="1800" dirty="0" err="1" smtClean="0">
                <a:latin typeface="Courier" charset="0"/>
                <a:ea typeface="Courier" charset="0"/>
                <a:cs typeface="Courier" charset="0"/>
              </a:rPr>
              <a:t>dest_tbl</a:t>
            </a: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 (row) =&gt; </a:t>
            </a:r>
            <a:r>
              <a:rPr lang="en-US" altLang="ja-JP" sz="1800" dirty="0" err="1" smtClean="0">
                <a:latin typeface="Courier" charset="0"/>
                <a:ea typeface="Courier" charset="0"/>
                <a:cs typeface="Courier" charset="0"/>
              </a:rPr>
              <a:t>dest_db</a:t>
            </a: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;</a:t>
            </a:r>
          </a:p>
          <a:p>
            <a:pPr>
              <a:buNone/>
            </a:pPr>
            <a:r>
              <a:rPr lang="en-US" altLang="ja-JP" sz="1800" dirty="0" smtClean="0">
                <a:latin typeface="Courier" charset="0"/>
                <a:ea typeface="Courier" charset="0"/>
                <a:cs typeface="Courier" charset="0"/>
              </a:rPr>
              <a:t>}</a:t>
            </a:r>
          </a:p>
          <a:p>
            <a:pPr>
              <a:buNone/>
            </a:pPr>
            <a:endParaRPr lang="ja-JP" altLang="en-US" sz="1800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48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q4m-forward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Simple forwarder script</a:t>
            </a:r>
          </a:p>
          <a:p>
            <a:pPr lvl="1"/>
            <a:r>
              <a:rPr lang="en-US" altLang="ja-JP" dirty="0" smtClean="0"/>
              <a:t>installed into </a:t>
            </a:r>
            <a:r>
              <a:rPr lang="en-US" altLang="ja-JP" i="1" dirty="0" err="1" smtClean="0"/>
              <a:t>mysql</a:t>
            </a:r>
            <a:r>
              <a:rPr lang="en-US" altLang="ja-JP" i="1" dirty="0" smtClean="0"/>
              <a:t>-dir/bin</a:t>
            </a:r>
          </a:p>
          <a:p>
            <a:pPr lvl="1">
              <a:buNone/>
            </a:pPr>
            <a:endParaRPr lang="en-US" altLang="ja-JP" dirty="0" smtClean="0">
              <a:cs typeface="Courier"/>
            </a:endParaRP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usage: q4m-forward [options] </a:t>
            </a:r>
            <a:r>
              <a:rPr lang="en-US" altLang="ja-JP" sz="1400" dirty="0" err="1" smtClean="0">
                <a:latin typeface="Courier"/>
                <a:cs typeface="Courier"/>
              </a:rPr>
              <a:t>src_addr</a:t>
            </a:r>
            <a:r>
              <a:rPr lang="en-US" altLang="ja-JP" sz="1400" dirty="0" smtClean="0">
                <a:latin typeface="Courier"/>
                <a:cs typeface="Courier"/>
              </a:rPr>
              <a:t> </a:t>
            </a:r>
            <a:r>
              <a:rPr lang="en-US" altLang="ja-JP" sz="1400" dirty="0" err="1" smtClean="0">
                <a:latin typeface="Courier"/>
                <a:cs typeface="Courier"/>
              </a:rPr>
              <a:t>dest_addr</a:t>
            </a:r>
            <a:endParaRPr lang="en-US" altLang="ja-JP" sz="1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example:</a:t>
            </a: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  % support-files/q4m-forward \</a:t>
            </a: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   "</a:t>
            </a:r>
            <a:r>
              <a:rPr lang="en-US" altLang="ja-JP" sz="1400" dirty="0" err="1" smtClean="0">
                <a:latin typeface="Courier"/>
                <a:cs typeface="Courier"/>
              </a:rPr>
              <a:t>dbi:mysql:database</a:t>
            </a:r>
            <a:r>
              <a:rPr lang="en-US" altLang="ja-JP" sz="1400" dirty="0" smtClean="0">
                <a:latin typeface="Courier"/>
                <a:cs typeface="Courier"/>
              </a:rPr>
              <a:t>=db1;table=tbl1;user=</a:t>
            </a:r>
            <a:r>
              <a:rPr lang="en-US" altLang="ja-JP" sz="1400" dirty="0" err="1" smtClean="0">
                <a:latin typeface="Courier"/>
                <a:cs typeface="Courier"/>
              </a:rPr>
              <a:t>foo;password</a:t>
            </a:r>
            <a:r>
              <a:rPr lang="en-US" altLang="ja-JP" sz="1400" dirty="0" smtClean="0">
                <a:latin typeface="Courier"/>
                <a:cs typeface="Courier"/>
              </a:rPr>
              <a:t>=XXX" \</a:t>
            </a: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   "</a:t>
            </a:r>
            <a:r>
              <a:rPr lang="en-US" altLang="ja-JP" sz="1400" dirty="0" err="1" smtClean="0">
                <a:latin typeface="Courier"/>
                <a:cs typeface="Courier"/>
              </a:rPr>
              <a:t>dbi:mysql:database</a:t>
            </a:r>
            <a:r>
              <a:rPr lang="en-US" altLang="ja-JP" sz="1400" dirty="0" smtClean="0">
                <a:latin typeface="Courier"/>
                <a:cs typeface="Courier"/>
              </a:rPr>
              <a:t>=db2;table=tbl2;host=</a:t>
            </a:r>
            <a:r>
              <a:rPr lang="en-US" altLang="ja-JP" sz="1400" dirty="0" err="1" smtClean="0">
                <a:latin typeface="Courier"/>
                <a:cs typeface="Courier"/>
              </a:rPr>
              <a:t>bar;user</a:t>
            </a:r>
            <a:r>
              <a:rPr lang="en-US" altLang="ja-JP" sz="1400" dirty="0" smtClean="0">
                <a:latin typeface="Courier"/>
                <a:cs typeface="Courier"/>
              </a:rPr>
              <a:t>=</a:t>
            </a:r>
            <a:r>
              <a:rPr lang="en-US" altLang="ja-JP" sz="1400" dirty="0" err="1" smtClean="0">
                <a:latin typeface="Courier"/>
                <a:cs typeface="Courier"/>
              </a:rPr>
              <a:t>foo</a:t>
            </a:r>
            <a:r>
              <a:rPr lang="en-US" altLang="ja-JP" sz="1400" dirty="0" smtClean="0">
                <a:latin typeface="Courier"/>
                <a:cs typeface="Courier"/>
              </a:rPr>
              <a:t>"</a:t>
            </a: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options:</a:t>
            </a: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  --reset       reset duplicate check info.</a:t>
            </a: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  --sender=</a:t>
            </a:r>
            <a:r>
              <a:rPr lang="en-US" altLang="ja-JP" sz="1400" dirty="0" err="1" smtClean="0">
                <a:latin typeface="Courier"/>
                <a:cs typeface="Courier"/>
              </a:rPr>
              <a:t>idx</a:t>
            </a:r>
            <a:r>
              <a:rPr lang="en-US" altLang="ja-JP" sz="1400" dirty="0" smtClean="0">
                <a:latin typeface="Courier"/>
                <a:cs typeface="Courier"/>
              </a:rPr>
              <a:t>  slot no. used for checking duplicates (0..63, default: 0)</a:t>
            </a: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  --help</a:t>
            </a:r>
          </a:p>
          <a:p>
            <a:pPr lvl="1">
              <a:buNone/>
            </a:pPr>
            <a:endParaRPr lang="en-US" altLang="ja-JP" sz="1400" dirty="0" smtClean="0">
              <a:latin typeface="Courier"/>
              <a:cs typeface="Courier"/>
            </a:endParaRP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49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/>
              <a:t>About </a:t>
            </a:r>
            <a:r>
              <a:rPr lang="en-US" altLang="ja-JP" dirty="0" err="1" smtClean="0"/>
              <a:t>Pathtraq</a:t>
            </a:r>
            <a:endParaRPr lang="ja-JP" altLang="en-US" dirty="0"/>
          </a:p>
        </p:txBody>
      </p:sp>
      <p:sp>
        <p:nvSpPr>
          <p:cNvPr id="1945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Started in Aug. 2007</a:t>
            </a:r>
          </a:p>
          <a:p>
            <a:r>
              <a:rPr lang="en-US" altLang="ja-JP" dirty="0" smtClean="0"/>
              <a:t>Web ranking service</a:t>
            </a:r>
          </a:p>
          <a:p>
            <a:pPr lvl="1"/>
            <a:r>
              <a:rPr lang="en-US" altLang="ja-JP" dirty="0" smtClean="0"/>
              <a:t>One of Japan’s largest</a:t>
            </a:r>
          </a:p>
          <a:p>
            <a:pPr lvl="1"/>
            <a:r>
              <a:rPr lang="en-US" altLang="ja-JP" dirty="0" smtClean="0"/>
              <a:t>like </a:t>
            </a:r>
            <a:r>
              <a:rPr lang="en-US" altLang="ja-JP" dirty="0" err="1" smtClean="0"/>
              <a:t>Alexa</a:t>
            </a:r>
            <a:r>
              <a:rPr lang="en-US" altLang="ja-JP" dirty="0" smtClean="0"/>
              <a:t>, but semi-</a:t>
            </a:r>
            <a:r>
              <a:rPr lang="en-US" altLang="ja-JP" dirty="0" err="1" smtClean="0"/>
              <a:t>realtime</a:t>
            </a:r>
            <a:r>
              <a:rPr lang="en-US" altLang="ja-JP" dirty="0" smtClean="0"/>
              <a:t>, and per-page</a:t>
            </a:r>
          </a:p>
          <a:p>
            <a:pPr lvl="1"/>
            <a:r>
              <a:rPr lang="en-US" altLang="ja-JP" dirty="0" smtClean="0"/>
              <a:t>running on </a:t>
            </a:r>
            <a:r>
              <a:rPr lang="en-US" altLang="ja-JP" dirty="0" err="1" smtClean="0"/>
              <a:t>MySQL</a:t>
            </a:r>
            <a:endParaRPr lang="en-US" altLang="ja-JP" dirty="0" smtClean="0"/>
          </a:p>
          <a:p>
            <a:r>
              <a:rPr lang="en-US" altLang="ja-JP" dirty="0" smtClean="0"/>
              <a:t>Need for a fast and reliable message relay</a:t>
            </a:r>
          </a:p>
          <a:p>
            <a:pPr lvl="1"/>
            <a:r>
              <a:rPr lang="en-US" altLang="ja-JP" dirty="0" smtClean="0"/>
              <a:t>for communication between the main server and content analysis </a:t>
            </a:r>
            <a:r>
              <a:rPr lang="en-US" altLang="ja-JP" dirty="0" err="1" smtClean="0"/>
              <a:t>server(s</a:t>
            </a:r>
            <a:r>
              <a:rPr lang="en-US" altLang="ja-JP" dirty="0" smtClean="0"/>
              <a:t>)</a:t>
            </a:r>
          </a:p>
          <a:p>
            <a:endParaRPr lang="ja-JP" altLang="en-US" dirty="0" smtClean="0"/>
          </a:p>
        </p:txBody>
      </p:sp>
      <p:sp>
        <p:nvSpPr>
          <p:cNvPr id="19460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</a:p>
        </p:txBody>
      </p:sp>
      <p:sp>
        <p:nvSpPr>
          <p:cNvPr id="19461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</a:p>
        </p:txBody>
      </p:sp>
      <p:sp>
        <p:nvSpPr>
          <p:cNvPr id="19462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90ABF1-CE7E-0641-8F28-2FAB1C4B8B57}" type="slidenum">
              <a:rPr lang="en-US" altLang="ja-JP" smtClean="0"/>
              <a:pPr/>
              <a:t>5</a:t>
            </a:fld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96259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96260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1C9EA7-9BDE-F649-9CC5-653927326E55}" type="slidenum">
              <a:rPr lang="en-US" altLang="ja-JP"/>
              <a:pPr/>
              <a:t>50</a:t>
            </a:fld>
            <a:endParaRPr lang="en-US" altLang="ja-JP"/>
          </a:p>
        </p:txBody>
      </p:sp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962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 smtClean="0"/>
          </a:p>
          <a:p>
            <a:pPr algn="ctr">
              <a:buFont typeface="Wingdings" charset="2"/>
              <a:buNone/>
            </a:pPr>
            <a:r>
              <a:rPr lang="en-US" altLang="ja-JP" dirty="0" smtClean="0"/>
              <a:t>Limitations </a:t>
            </a:r>
            <a:r>
              <a:rPr lang="en-US" altLang="ja-JP" dirty="0"/>
              <a:t>and the Future of Q4M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98307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98308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FAF76D-F50C-9745-AD99-6DE5BB33BA1F}" type="slidenum">
              <a:rPr lang="en-US" altLang="ja-JP"/>
              <a:pPr/>
              <a:t>51</a:t>
            </a:fld>
            <a:endParaRPr lang="en-US" altLang="ja-JP"/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/>
              <a:t>Things that Need to be Fixed</a:t>
            </a:r>
            <a:endParaRPr lang="en-US" altLang="ja-JP" dirty="0"/>
          </a:p>
        </p:txBody>
      </p:sp>
      <p:sp>
        <p:nvSpPr>
          <p:cNvPr id="983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Table compactions is a blocking operation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runs </a:t>
            </a:r>
            <a:r>
              <a:rPr lang="en-US" altLang="ja-JP" dirty="0"/>
              <a:t>when live data becomes &lt;25% of log </a:t>
            </a:r>
            <a:r>
              <a:rPr lang="en-US" altLang="ja-JP" dirty="0" smtClean="0"/>
              <a:t>file</a:t>
            </a:r>
          </a:p>
          <a:p>
            <a:pPr lvl="1"/>
            <a:r>
              <a:rPr lang="en-US" altLang="ja-JP" dirty="0" smtClean="0"/>
              <a:t>very bad, though not as bad as it seems</a:t>
            </a:r>
          </a:p>
          <a:p>
            <a:pPr lvl="2"/>
            <a:r>
              <a:rPr lang="en-US" altLang="ja-JP" dirty="0" smtClean="0"/>
              <a:t>it's fast since it's a sequential write operation</a:t>
            </a:r>
          </a:p>
          <a:p>
            <a:r>
              <a:rPr lang="en-US" altLang="ja-JP" dirty="0" smtClean="0"/>
              <a:t>Relays </a:t>
            </a:r>
            <a:r>
              <a:rPr lang="en-US" altLang="ja-JP" dirty="0"/>
              <a:t>are </a:t>
            </a:r>
            <a:r>
              <a:rPr lang="en-US" altLang="ja-JP" dirty="0" smtClean="0"/>
              <a:t>slow</a:t>
            </a:r>
          </a:p>
          <a:p>
            <a:pPr lvl="1"/>
            <a:r>
              <a:rPr lang="en-US" altLang="ja-JP" dirty="0" smtClean="0"/>
              <a:t>since transfer is done row-by-row</a:t>
            </a:r>
          </a:p>
          <a:p>
            <a:r>
              <a:rPr lang="en-US" altLang="ja-JP" dirty="0" err="1" smtClean="0"/>
              <a:t>Binlog</a:t>
            </a:r>
            <a:r>
              <a:rPr lang="en-US" altLang="ja-JP" dirty="0" smtClean="0"/>
              <a:t> does not work</a:t>
            </a:r>
          </a:p>
          <a:p>
            <a:pPr lvl="1"/>
            <a:r>
              <a:rPr lang="en-US" altLang="ja-JP" dirty="0" smtClean="0"/>
              <a:t>since MQ replication should be synchronous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100355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100356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E1C5D6-F934-734B-961C-351A74591794}" type="slidenum">
              <a:rPr lang="en-US" altLang="ja-JP"/>
              <a:pPr/>
              <a:t>52</a:t>
            </a:fld>
            <a:endParaRPr lang="en-US" altLang="ja-JP"/>
          </a:p>
        </p:txBody>
      </p:sp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Future of Q4M</a:t>
            </a:r>
          </a:p>
        </p:txBody>
      </p:sp>
      <p:sp>
        <p:nvSpPr>
          <p:cNvPr id="1003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2-phase commit with other storage engines (maybe)</a:t>
            </a:r>
          </a:p>
          <a:p>
            <a:pPr lvl="1"/>
            <a:r>
              <a:rPr lang="en-US" altLang="ja-JP" dirty="0" smtClean="0"/>
              <a:t>queue consumption and </a:t>
            </a:r>
            <a:r>
              <a:rPr lang="en-US" altLang="ja-JP" dirty="0" err="1" smtClean="0"/>
              <a:t>InnoDB</a:t>
            </a:r>
            <a:r>
              <a:rPr lang="en-US" altLang="ja-JP" dirty="0" smtClean="0"/>
              <a:t> updates can become atomic operation</a:t>
            </a:r>
          </a:p>
          <a:p>
            <a:pPr lvl="1"/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endParaRPr lang="en-US" altLang="ja-JP" dirty="0" smtClean="0"/>
          </a:p>
          <a:p>
            <a:pPr algn="ctr">
              <a:buNone/>
            </a:pPr>
            <a:endParaRPr lang="en-US" altLang="ja-JP" dirty="0" smtClean="0"/>
          </a:p>
          <a:p>
            <a:pPr algn="ctr">
              <a:buNone/>
            </a:pPr>
            <a:r>
              <a:rPr lang="en-US" altLang="ja-JP" dirty="0" smtClean="0"/>
              <a:t>Thank you</a:t>
            </a:r>
          </a:p>
          <a:p>
            <a:pPr algn="ctr">
              <a:buNone/>
            </a:pPr>
            <a:endParaRPr lang="en-US" altLang="ja-JP" dirty="0" smtClean="0"/>
          </a:p>
          <a:p>
            <a:pPr algn="ctr">
              <a:buNone/>
            </a:pPr>
            <a:r>
              <a:rPr lang="en-US" altLang="ja-JP" sz="2400" dirty="0" smtClean="0">
                <a:hlinkClick r:id="rId2"/>
              </a:rPr>
              <a:t>http://q4m.31tools.com</a:t>
            </a:r>
            <a:r>
              <a:rPr lang="en-US" altLang="ja-JP" sz="2400" dirty="0" smtClean="0">
                <a:hlinkClick r:id="rId2"/>
              </a:rPr>
              <a:t>/</a:t>
            </a:r>
            <a:endParaRPr lang="en-US" altLang="ja-JP" sz="2400" dirty="0" smtClean="0"/>
          </a:p>
          <a:p>
            <a:pPr algn="ctr">
              <a:buNone/>
            </a:pPr>
            <a:endParaRPr lang="en-US" altLang="ja-JP" sz="2400" dirty="0" smtClean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31D1B-ED72-8442-82A5-19F8EDF61A40}" type="slidenum">
              <a:rPr lang="en-US" altLang="ja-JP" smtClean="0"/>
              <a:pPr>
                <a:defRPr/>
              </a:pPr>
              <a:t>53</a:t>
            </a:fld>
            <a:endParaRPr lang="en-US" altLang="ja-JP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400" y="5410200"/>
            <a:ext cx="3778250" cy="3478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/>
              <a:t>Design Goals of Q4M</a:t>
            </a:r>
            <a:endParaRPr lang="ja-JP" altLang="en-US" dirty="0"/>
          </a:p>
        </p:txBody>
      </p:sp>
      <p:sp>
        <p:nvSpPr>
          <p:cNvPr id="2048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Robust</a:t>
            </a:r>
          </a:p>
          <a:p>
            <a:pPr lvl="1"/>
            <a:r>
              <a:rPr lang="en-US" altLang="ja-JP" dirty="0" smtClean="0"/>
              <a:t>Do not lose data on OS crash or power failure</a:t>
            </a:r>
          </a:p>
          <a:p>
            <a:r>
              <a:rPr lang="en-US" altLang="ja-JP" dirty="0" smtClean="0"/>
              <a:t>Fast</a:t>
            </a:r>
          </a:p>
          <a:p>
            <a:pPr lvl="1"/>
            <a:r>
              <a:rPr lang="en-US" altLang="ja-JP" dirty="0" smtClean="0"/>
              <a:t>Transfer thousands of messages per second</a:t>
            </a:r>
          </a:p>
          <a:p>
            <a:r>
              <a:rPr lang="en-US" altLang="ja-JP" dirty="0" smtClean="0"/>
              <a:t>Easy to Use</a:t>
            </a:r>
          </a:p>
          <a:p>
            <a:pPr lvl="1"/>
            <a:r>
              <a:rPr lang="en-US" altLang="ja-JP" dirty="0" smtClean="0"/>
              <a:t>Use SQL for access / maintenance</a:t>
            </a:r>
          </a:p>
          <a:p>
            <a:pPr lvl="1"/>
            <a:r>
              <a:rPr lang="en-US" altLang="ja-JP" dirty="0" smtClean="0"/>
              <a:t>Integration into </a:t>
            </a:r>
            <a:r>
              <a:rPr lang="en-US" altLang="ja-JP" dirty="0" err="1" smtClean="0"/>
              <a:t>MySQL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no more separate daemons to take care of</a:t>
            </a:r>
            <a:endParaRPr lang="ja-JP" altLang="en-US" dirty="0" smtClean="0"/>
          </a:p>
        </p:txBody>
      </p:sp>
      <p:sp>
        <p:nvSpPr>
          <p:cNvPr id="20484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</a:p>
        </p:txBody>
      </p:sp>
      <p:sp>
        <p:nvSpPr>
          <p:cNvPr id="20485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</a:p>
        </p:txBody>
      </p:sp>
      <p:sp>
        <p:nvSpPr>
          <p:cNvPr id="20486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148482-A732-F04F-9583-28AF07B8C7C7}" type="slidenum">
              <a:rPr lang="en-US" altLang="ja-JP" smtClean="0"/>
              <a:pPr/>
              <a:t>6</a:t>
            </a:fld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21507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21508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341C05-13A6-C642-8CAA-DC5DE616DC7B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pPr algn="ctr">
              <a:buFont typeface="Wingdings" charset="2"/>
              <a:buNone/>
            </a:pPr>
            <a:r>
              <a:rPr lang="en-US" altLang="ja-JP" dirty="0"/>
              <a:t>What is a Message Queue?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23555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23556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1F3AFC-12E4-4748-AB34-AF65BFFEAA27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What is a Message Queue?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Middleware for persistent asynchronous </a:t>
            </a:r>
            <a:r>
              <a:rPr lang="en-US" altLang="ja-JP" dirty="0" smtClean="0"/>
              <a:t>communication</a:t>
            </a:r>
          </a:p>
          <a:p>
            <a:pPr lvl="1"/>
            <a:r>
              <a:rPr lang="en-US" altLang="ja-JP" dirty="0" smtClean="0"/>
              <a:t>communicate between fixed pairs (parties)</a:t>
            </a:r>
          </a:p>
          <a:p>
            <a:pPr lvl="1"/>
            <a:r>
              <a:rPr lang="en-US" altLang="ja-JP" dirty="0" smtClean="0"/>
              <a:t>a.k.a. Message Oriented Middleware</a:t>
            </a:r>
          </a:p>
          <a:p>
            <a:r>
              <a:rPr lang="en-US" altLang="ja-JP" dirty="0"/>
              <a:t>MQ is intermediate storage</a:t>
            </a:r>
          </a:p>
          <a:p>
            <a:pPr lvl="1"/>
            <a:r>
              <a:rPr lang="en-US" altLang="ja-JP" dirty="0"/>
              <a:t>RDBMS is persistent storage</a:t>
            </a:r>
          </a:p>
          <a:p>
            <a:r>
              <a:rPr lang="en-US" altLang="ja-JP" dirty="0"/>
              <a:t>Senders / receivers may go down</a:t>
            </a:r>
          </a:p>
          <a:p>
            <a:pPr lvl="1"/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Apr 22 2009</a:t>
            </a:r>
            <a:endParaRPr lang="en-US" altLang="ja-JP"/>
          </a:p>
        </p:txBody>
      </p:sp>
      <p:sp>
        <p:nvSpPr>
          <p:cNvPr id="25603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Using Q4M</a:t>
            </a:r>
            <a:endParaRPr lang="en-US" altLang="ja-JP"/>
          </a:p>
        </p:txBody>
      </p:sp>
      <p:sp>
        <p:nvSpPr>
          <p:cNvPr id="2560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BDC031-7B92-7C44-9EAA-7DF24958DFFA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Minimal Configuration of a MQ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Senders and receivers access a single queue</a:t>
            </a:r>
            <a:endParaRPr lang="ja-JP" altLang="en-US" dirty="0"/>
          </a:p>
        </p:txBody>
      </p:sp>
      <p:sp>
        <p:nvSpPr>
          <p:cNvPr id="25607" name="Rectangle 11"/>
          <p:cNvSpPr>
            <a:spLocks noChangeArrowheads="1"/>
          </p:cNvSpPr>
          <p:nvPr/>
        </p:nvSpPr>
        <p:spPr bwMode="auto">
          <a:xfrm>
            <a:off x="2286000" y="4433888"/>
            <a:ext cx="9144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altLang="ja-JP" sz="1800"/>
              <a:t>Sender</a:t>
            </a:r>
          </a:p>
        </p:txBody>
      </p:sp>
      <p:sp>
        <p:nvSpPr>
          <p:cNvPr id="25608" name="Line 14"/>
          <p:cNvSpPr>
            <a:spLocks noChangeShapeType="1"/>
          </p:cNvSpPr>
          <p:nvPr/>
        </p:nvSpPr>
        <p:spPr bwMode="auto">
          <a:xfrm>
            <a:off x="3276600" y="4967288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5609" name="Line 15"/>
          <p:cNvSpPr>
            <a:spLocks noChangeShapeType="1"/>
          </p:cNvSpPr>
          <p:nvPr/>
        </p:nvSpPr>
        <p:spPr bwMode="auto">
          <a:xfrm>
            <a:off x="4800600" y="4967288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5610" name="Rectangle 16"/>
          <p:cNvSpPr>
            <a:spLocks noChangeArrowheads="1"/>
          </p:cNvSpPr>
          <p:nvPr/>
        </p:nvSpPr>
        <p:spPr bwMode="auto">
          <a:xfrm>
            <a:off x="5943600" y="4433888"/>
            <a:ext cx="9144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altLang="ja-JP" sz="1800"/>
              <a:t>Receiver</a:t>
            </a:r>
          </a:p>
        </p:txBody>
      </p:sp>
      <p:grpSp>
        <p:nvGrpSpPr>
          <p:cNvPr id="25611" name="Group 18"/>
          <p:cNvGrpSpPr>
            <a:grpSpLocks/>
          </p:cNvGrpSpPr>
          <p:nvPr/>
        </p:nvGrpSpPr>
        <p:grpSpPr bwMode="auto">
          <a:xfrm>
            <a:off x="4152900" y="4433888"/>
            <a:ext cx="841375" cy="1357312"/>
            <a:chOff x="2616" y="2448"/>
            <a:chExt cx="530" cy="855"/>
          </a:xfrm>
        </p:grpSpPr>
        <p:grpSp>
          <p:nvGrpSpPr>
            <p:cNvPr id="25612" name="Group 10"/>
            <p:cNvGrpSpPr>
              <a:grpSpLocks/>
            </p:cNvGrpSpPr>
            <p:nvPr/>
          </p:nvGrpSpPr>
          <p:grpSpPr bwMode="auto">
            <a:xfrm>
              <a:off x="2784" y="2448"/>
              <a:ext cx="192" cy="624"/>
              <a:chOff x="2304" y="2256"/>
              <a:chExt cx="192" cy="624"/>
            </a:xfrm>
          </p:grpSpPr>
          <p:sp>
            <p:nvSpPr>
              <p:cNvPr id="25614" name="Line 4"/>
              <p:cNvSpPr>
                <a:spLocks noChangeShapeType="1"/>
              </p:cNvSpPr>
              <p:nvPr/>
            </p:nvSpPr>
            <p:spPr bwMode="auto">
              <a:xfrm>
                <a:off x="2304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615" name="Line 5"/>
              <p:cNvSpPr>
                <a:spLocks noChangeShapeType="1"/>
              </p:cNvSpPr>
              <p:nvPr/>
            </p:nvSpPr>
            <p:spPr bwMode="auto">
              <a:xfrm>
                <a:off x="2304" y="2880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616" name="Line 6"/>
              <p:cNvSpPr>
                <a:spLocks noChangeShapeType="1"/>
              </p:cNvSpPr>
              <p:nvPr/>
            </p:nvSpPr>
            <p:spPr bwMode="auto">
              <a:xfrm flipV="1">
                <a:off x="2496" y="2256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617" name="Line 7"/>
              <p:cNvSpPr>
                <a:spLocks noChangeShapeType="1"/>
              </p:cNvSpPr>
              <p:nvPr/>
            </p:nvSpPr>
            <p:spPr bwMode="auto">
              <a:xfrm>
                <a:off x="2304" y="278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618" name="Line 8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619" name="Line 9"/>
              <p:cNvSpPr>
                <a:spLocks noChangeShapeType="1"/>
              </p:cNvSpPr>
              <p:nvPr/>
            </p:nvSpPr>
            <p:spPr bwMode="auto">
              <a:xfrm>
                <a:off x="2304" y="259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25613" name="Text Box 17"/>
            <p:cNvSpPr txBox="1">
              <a:spLocks noChangeArrowheads="1"/>
            </p:cNvSpPr>
            <p:nvPr/>
          </p:nvSpPr>
          <p:spPr bwMode="auto">
            <a:xfrm>
              <a:off x="2616" y="3072"/>
              <a:ext cx="53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altLang="ja-JP" sz="1800" dirty="0"/>
                <a:t>Queue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ybozuLabs2">
  <a:themeElements>
    <a:clrScheme name="CybozuLabs2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CybozuLabs2">
      <a:majorFont>
        <a:latin typeface="Tahoma"/>
        <a:ea typeface="ＭＳ Ｐゴシック"/>
        <a:cs typeface="ＭＳ Ｐゴシック"/>
      </a:majorFont>
      <a:minorFont>
        <a:latin typeface="Tahom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CybozuLabs2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ybozuLabs2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ybozuLabs2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ybozuLabs2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ybozuLabs2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ybozuLabs2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CybozuLabs2</Template>
  <TotalTime>4981</TotalTime>
  <Words>3289</Words>
  <Application>Microsoft Office PowerPoint</Application>
  <PresentationFormat>画面に合わせる (4:3)</PresentationFormat>
  <Paragraphs>628</Paragraphs>
  <Slides>53</Slides>
  <Notes>22</Notes>
  <HiddenSlides>0</HiddenSlides>
  <MMClips>0</MMClips>
  <ScaleCrop>false</ScaleCrop>
  <HeadingPairs>
    <vt:vector size="4" baseType="variant"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53</vt:i4>
      </vt:variant>
    </vt:vector>
  </HeadingPairs>
  <TitlesOfParts>
    <vt:vector size="54" baseType="lpstr">
      <vt:lpstr>CybozuLabs2</vt:lpstr>
      <vt:lpstr>Using Q4M a message queue storage engine for MySQL</vt:lpstr>
      <vt:lpstr>スライド 2</vt:lpstr>
      <vt:lpstr>Who am I?</vt:lpstr>
      <vt:lpstr>About Cybozu, Inc.</vt:lpstr>
      <vt:lpstr>About Pathtraq</vt:lpstr>
      <vt:lpstr>Design Goals of Q4M</vt:lpstr>
      <vt:lpstr>スライド 7</vt:lpstr>
      <vt:lpstr>What is a Message Queue?</vt:lpstr>
      <vt:lpstr>Minimal Configuration of a MQ</vt:lpstr>
      <vt:lpstr>MQ and Relays</vt:lpstr>
      <vt:lpstr>Merits of Message Relays</vt:lpstr>
      <vt:lpstr>Message Brokers</vt:lpstr>
      <vt:lpstr>What about Q4M?</vt:lpstr>
      <vt:lpstr>Performance of Q4M</vt:lpstr>
      <vt:lpstr>スライド 15</vt:lpstr>
      <vt:lpstr>Asynchronous Updates</vt:lpstr>
      <vt:lpstr>Connecting Distant Servers</vt:lpstr>
      <vt:lpstr>To Prefetch Data </vt:lpstr>
      <vt:lpstr>Scheduling Web Crawlers</vt:lpstr>
      <vt:lpstr>Delayed Content Generation</vt:lpstr>
      <vt:lpstr>User Notifications</vt:lpstr>
      <vt:lpstr>スライド 22</vt:lpstr>
      <vt:lpstr>Installing Q4M</vt:lpstr>
      <vt:lpstr>Configuration Options of Q4M</vt:lpstr>
      <vt:lpstr>スライド 25</vt:lpstr>
      <vt:lpstr>The Model</vt:lpstr>
      <vt:lpstr>Creating a Q4M Table</vt:lpstr>
      <vt:lpstr>Modifying Data on a Q4M Table</vt:lpstr>
      <vt:lpstr>SELECT from a Q4M Table</vt:lpstr>
      <vt:lpstr>Calling queue_wait()</vt:lpstr>
      <vt:lpstr>OWNER Mode and NON-OWNER Mode</vt:lpstr>
      <vt:lpstr>Returning to NON-OWNER mode</vt:lpstr>
      <vt:lpstr>Consuming a Row</vt:lpstr>
      <vt:lpstr>Writing a Subscriber</vt:lpstr>
      <vt:lpstr>Writing a Subscriber (cont'd)</vt:lpstr>
      <vt:lpstr>The Model – with code</vt:lpstr>
      <vt:lpstr>スライド 37</vt:lpstr>
      <vt:lpstr>queue_wait(table)</vt:lpstr>
      <vt:lpstr>Revisiting Subscriber Code</vt:lpstr>
      <vt:lpstr>Conditional queue_wait()</vt:lpstr>
      <vt:lpstr>queue_wait(tbl_cond,[tbl_cond…,timeout])</vt:lpstr>
      <vt:lpstr>Functions for Exiting OWNER Mode</vt:lpstr>
      <vt:lpstr>スライド 43</vt:lpstr>
      <vt:lpstr>The Problem</vt:lpstr>
      <vt:lpstr>Internal Row ID</vt:lpstr>
      <vt:lpstr>queue_rowid()</vt:lpstr>
      <vt:lpstr>queue_set_srcid(src_tbl_id, mode, src_row_id)</vt:lpstr>
      <vt:lpstr>Pseudo Code</vt:lpstr>
      <vt:lpstr>q4m-forward</vt:lpstr>
      <vt:lpstr>スライド 50</vt:lpstr>
      <vt:lpstr>Things that Need to be Fixed</vt:lpstr>
      <vt:lpstr>Future of Q4M</vt:lpstr>
      <vt:lpstr>スライド 53</vt:lpstr>
    </vt:vector>
  </TitlesOfParts>
  <Company>Cybozu Labs,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サイボウズ・ラボ 会社紹介</dc:title>
  <dc:creator>hata</dc:creator>
  <cp:lastModifiedBy>Kazuho Oku</cp:lastModifiedBy>
  <cp:revision>1011</cp:revision>
  <cp:lastPrinted>2008-05-16T01:34:42Z</cp:lastPrinted>
  <dcterms:created xsi:type="dcterms:W3CDTF">2009-04-22T18:39:02Z</dcterms:created>
  <dcterms:modified xsi:type="dcterms:W3CDTF">2009-04-23T02:32:05Z</dcterms:modified>
</cp:coreProperties>
</file>